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embeddedFontLst>
    <p:embeddedFont>
      <p:font typeface="Lato" panose="020F0502020204030203" pitchFamily="34" charset="0"/>
      <p:regular r:id="rId62"/>
      <p:bold r:id="rId63"/>
      <p:italic r:id="rId64"/>
      <p:boldItalic r:id="rId65"/>
    </p:embeddedFont>
    <p:embeddedFont>
      <p:font typeface="Merriweather" panose="00000500000000000000" pitchFamily="2" charset="0"/>
      <p:regular r:id="rId66"/>
      <p:bold r:id="rId67"/>
      <p:italic r:id="rId68"/>
      <p:boldItalic r:id="rId69"/>
    </p:embeddedFont>
    <p:embeddedFont>
      <p:font typeface="Raleway" pitchFamily="2" charset="0"/>
      <p:regular r:id="rId70"/>
      <p:bold r:id="rId71"/>
      <p:italic r:id="rId72"/>
      <p:boldItalic r:id="rId73"/>
    </p:embeddedFont>
    <p:embeddedFont>
      <p:font typeface="Roboto" panose="02000000000000000000" pitchFamily="2" charset="0"/>
      <p:regular r:id="rId74"/>
      <p:bold r:id="rId75"/>
      <p:italic r:id="rId76"/>
      <p:boldItalic r:id="rId77"/>
    </p:embeddedFont>
    <p:embeddedFont>
      <p:font typeface="Roboto Mono" panose="00000009000000000000" pitchFamily="49"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523440-35CE-4C07-86AC-78350BAF93AA}">
  <a:tblStyle styleId="{3D523440-35CE-4C07-86AC-78350BAF93A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85E58B-5797-4A68-988C-CB66A854618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61" Type="http://schemas.openxmlformats.org/officeDocument/2006/relationships/notesMaster" Target="notesMasters/notesMaster1.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4aae1f1fe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54aae1f1fe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4aae1f1fe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354aae1f1fe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4aae1f1fe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354aae1f1fe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4aae1f1fe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4aae1f1fe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4aae1f1fe_2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354aae1f1fe_2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4aae1f1fe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354aae1f1fe_2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4c5d2d5b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4c5d2d5b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54c5d2d5b5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54c5d2d5b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54c5d2d5b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54c5d2d5b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4c5d2d5b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4c5d2d5b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4aae1f1fe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354aae1f1fe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54aae1f1fe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54aae1f1fe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4c5d2d5b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4c5d2d5b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4c5d2d5b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4c5d2d5b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4c5d2d5b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4c5d2d5b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4aae1f1fe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4aae1f1f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4c5d2d5b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4c5d2d5b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4c5d2d5b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4c5d2d5b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36b679947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36b67994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536b679947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536b67994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54aae1f1fe_5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54aae1f1fe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4aae1f1fe_5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4aae1f1fe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4aae1f1fe_5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4aae1f1fe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54aae1f1fe_5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54aae1f1fe_5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4aae1f1fe_5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4aae1f1fe_5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536b679947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536b67994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536b679947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536b679947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36b679947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36b67994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36b679947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36b679947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536b679947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536b679947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4aae1f1f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54aae1f1fe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4aae1f1fe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4aae1f1fe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3" name="Google Shape;23;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0" name="Google Shape;30;p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1" name="Google Shape;31;p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2" name="Google Shape;32;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35" name="Google Shape;35;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6"/>
        <p:cNvGrpSpPr/>
        <p:nvPr/>
      </p:nvGrpSpPr>
      <p:grpSpPr>
        <a:xfrm>
          <a:off x="0" y="0"/>
          <a:ext cx="0" cy="0"/>
          <a:chOff x="0" y="0"/>
          <a:chExt cx="0" cy="0"/>
        </a:xfrm>
      </p:grpSpPr>
      <p:grpSp>
        <p:nvGrpSpPr>
          <p:cNvPr id="37" name="Google Shape;37;p6"/>
          <p:cNvGrpSpPr/>
          <p:nvPr/>
        </p:nvGrpSpPr>
        <p:grpSpPr>
          <a:xfrm>
            <a:off x="830392" y="1191256"/>
            <a:ext cx="745763" cy="45826"/>
            <a:chOff x="4580561" y="2589004"/>
            <a:chExt cx="1064464" cy="25200"/>
          </a:xfrm>
        </p:grpSpPr>
        <p:sp>
          <p:nvSpPr>
            <p:cNvPr id="38" name="Google Shape;38;p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1" name="Google Shape;41;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7"/>
          <p:cNvGrpSpPr/>
          <p:nvPr/>
        </p:nvGrpSpPr>
        <p:grpSpPr>
          <a:xfrm>
            <a:off x="830392" y="1191256"/>
            <a:ext cx="745763" cy="45826"/>
            <a:chOff x="4580561" y="2589004"/>
            <a:chExt cx="1064464" cy="25200"/>
          </a:xfrm>
        </p:grpSpPr>
        <p:sp>
          <p:nvSpPr>
            <p:cNvPr id="45" name="Google Shape;45;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8" name="Google Shape;48;p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9" name="Google Shape;49;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8"/>
          <p:cNvGrpSpPr/>
          <p:nvPr/>
        </p:nvGrpSpPr>
        <p:grpSpPr>
          <a:xfrm>
            <a:off x="830392" y="1191256"/>
            <a:ext cx="745763" cy="45826"/>
            <a:chOff x="4580561" y="2589004"/>
            <a:chExt cx="1064464" cy="25200"/>
          </a:xfrm>
        </p:grpSpPr>
        <p:sp>
          <p:nvSpPr>
            <p:cNvPr id="53" name="Google Shape;53;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8"/>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6" name="Google Shape;56;p8"/>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7" name="Google Shape;57;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8"/>
        <p:cNvGrpSpPr/>
        <p:nvPr/>
      </p:nvGrpSpPr>
      <p:grpSpPr>
        <a:xfrm>
          <a:off x="0" y="0"/>
          <a:ext cx="0" cy="0"/>
          <a:chOff x="0" y="0"/>
          <a:chExt cx="0" cy="0"/>
        </a:xfrm>
      </p:grpSpPr>
      <p:grpSp>
        <p:nvGrpSpPr>
          <p:cNvPr id="59" name="Google Shape;59;p9"/>
          <p:cNvGrpSpPr/>
          <p:nvPr/>
        </p:nvGrpSpPr>
        <p:grpSpPr>
          <a:xfrm>
            <a:off x="830392" y="4169130"/>
            <a:ext cx="745763" cy="45826"/>
            <a:chOff x="4580561" y="2589004"/>
            <a:chExt cx="1064464" cy="25200"/>
          </a:xfrm>
        </p:grpSpPr>
        <p:sp>
          <p:nvSpPr>
            <p:cNvPr id="60" name="Google Shape;60;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3" name="Google Shape;63;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1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p10"/>
          <p:cNvGrpSpPr/>
          <p:nvPr/>
        </p:nvGrpSpPr>
        <p:grpSpPr>
          <a:xfrm>
            <a:off x="830392" y="1191256"/>
            <a:ext cx="745763" cy="45826"/>
            <a:chOff x="4580561" y="2589004"/>
            <a:chExt cx="1064464" cy="25200"/>
          </a:xfrm>
        </p:grpSpPr>
        <p:sp>
          <p:nvSpPr>
            <p:cNvPr id="67" name="Google Shape;67;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1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70" name="Google Shape;70;p10"/>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1" name="Google Shape;71;p10"/>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2" name="Google Shape;7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ubmed.ncbi.nlm.nih.gov/"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10517587"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pubmed.ncbi.nlm.nih.gov/3855874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08575" y="1271950"/>
            <a:ext cx="7854600" cy="1524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SzPts val="990"/>
              <a:buNone/>
            </a:pPr>
            <a:r>
              <a:rPr lang="en-GB" sz="3080">
                <a:latin typeface="Lato"/>
                <a:ea typeface="Lato"/>
                <a:cs typeface="Lato"/>
                <a:sym typeface="Lato"/>
              </a:rPr>
              <a:t>Quantum Enhanced Drug Ranking System for Comorbid Patients</a:t>
            </a:r>
            <a:endParaRPr sz="3080">
              <a:latin typeface="Lato"/>
              <a:ea typeface="Lato"/>
              <a:cs typeface="Lato"/>
              <a:sym typeface="Lato"/>
            </a:endParaRPr>
          </a:p>
        </p:txBody>
      </p:sp>
      <p:sp>
        <p:nvSpPr>
          <p:cNvPr id="87" name="Google Shape;87;p13"/>
          <p:cNvSpPr txBox="1">
            <a:spLocks noGrp="1"/>
          </p:cNvSpPr>
          <p:nvPr>
            <p:ph type="subTitle" idx="1"/>
          </p:nvPr>
        </p:nvSpPr>
        <p:spPr>
          <a:xfrm>
            <a:off x="727950" y="3422900"/>
            <a:ext cx="7688100" cy="16647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00000"/>
              </a:lnSpc>
              <a:spcBef>
                <a:spcPts val="0"/>
              </a:spcBef>
              <a:spcAft>
                <a:spcPts val="0"/>
              </a:spcAft>
              <a:buSzPct val="182000"/>
              <a:buNone/>
            </a:pPr>
            <a:endParaRPr>
              <a:solidFill>
                <a:srgbClr val="1A1A1A"/>
              </a:solidFill>
            </a:endParaRPr>
          </a:p>
          <a:p>
            <a:pPr marL="0" lvl="0" indent="0" algn="l" rtl="0">
              <a:lnSpc>
                <a:spcPct val="100000"/>
              </a:lnSpc>
              <a:spcBef>
                <a:spcPts val="0"/>
              </a:spcBef>
              <a:spcAft>
                <a:spcPts val="0"/>
              </a:spcAft>
              <a:buSzPct val="129999"/>
              <a:buNone/>
            </a:pPr>
            <a:endParaRPr sz="2245">
              <a:solidFill>
                <a:srgbClr val="1A1A1A"/>
              </a:solidFill>
            </a:endParaRPr>
          </a:p>
          <a:p>
            <a:pPr marL="0" lvl="0" indent="0" algn="l" rtl="0">
              <a:lnSpc>
                <a:spcPct val="100000"/>
              </a:lnSpc>
              <a:spcBef>
                <a:spcPts val="0"/>
              </a:spcBef>
              <a:spcAft>
                <a:spcPts val="0"/>
              </a:spcAft>
              <a:buSzPct val="129999"/>
              <a:buNone/>
            </a:pPr>
            <a:r>
              <a:rPr lang="en-GB" sz="2245">
                <a:solidFill>
                  <a:srgbClr val="1A1A1A"/>
                </a:solidFill>
              </a:rPr>
              <a:t>Guide - Dr. Mala T, Professor</a:t>
            </a:r>
            <a:endParaRPr sz="2245">
              <a:solidFill>
                <a:srgbClr val="1A1A1A"/>
              </a:solidFill>
            </a:endParaRPr>
          </a:p>
          <a:p>
            <a:pPr marL="0" lvl="0" indent="0" algn="l" rtl="0">
              <a:lnSpc>
                <a:spcPct val="100000"/>
              </a:lnSpc>
              <a:spcBef>
                <a:spcPts val="0"/>
              </a:spcBef>
              <a:spcAft>
                <a:spcPts val="0"/>
              </a:spcAft>
              <a:buSzPct val="129999"/>
              <a:buNone/>
            </a:pPr>
            <a:endParaRPr sz="2245">
              <a:solidFill>
                <a:srgbClr val="1A1A1A"/>
              </a:solidFill>
            </a:endParaRPr>
          </a:p>
          <a:p>
            <a:pPr marL="0" lvl="0" indent="0" algn="l" rtl="0">
              <a:lnSpc>
                <a:spcPct val="150000"/>
              </a:lnSpc>
              <a:spcBef>
                <a:spcPts val="0"/>
              </a:spcBef>
              <a:spcAft>
                <a:spcPts val="0"/>
              </a:spcAft>
              <a:buSzPct val="129999"/>
              <a:buNone/>
            </a:pPr>
            <a:r>
              <a:rPr lang="en-GB" sz="2245">
                <a:solidFill>
                  <a:srgbClr val="1A1A1A"/>
                </a:solidFill>
              </a:rPr>
              <a:t>Members - Diya Arshiya S (2021115033)</a:t>
            </a:r>
            <a:endParaRPr sz="2245">
              <a:solidFill>
                <a:srgbClr val="1A1A1A"/>
              </a:solidFill>
            </a:endParaRPr>
          </a:p>
          <a:p>
            <a:pPr marL="0" lvl="0" indent="0" algn="l" rtl="0">
              <a:lnSpc>
                <a:spcPct val="150000"/>
              </a:lnSpc>
              <a:spcBef>
                <a:spcPts val="0"/>
              </a:spcBef>
              <a:spcAft>
                <a:spcPts val="0"/>
              </a:spcAft>
              <a:buSzPct val="129999"/>
              <a:buNone/>
            </a:pPr>
            <a:r>
              <a:rPr lang="en-GB" sz="2245">
                <a:solidFill>
                  <a:srgbClr val="1A1A1A"/>
                </a:solidFill>
              </a:rPr>
              <a:t>	         Preetham Vijayandhran (2021115077)</a:t>
            </a:r>
            <a:endParaRPr sz="2245">
              <a:solidFill>
                <a:srgbClr val="1A1A1A"/>
              </a:solidFill>
            </a:endParaRPr>
          </a:p>
          <a:p>
            <a:pPr marL="0" lvl="0" indent="0" algn="l" rtl="0">
              <a:lnSpc>
                <a:spcPct val="150000"/>
              </a:lnSpc>
              <a:spcBef>
                <a:spcPts val="0"/>
              </a:spcBef>
              <a:spcAft>
                <a:spcPts val="0"/>
              </a:spcAft>
              <a:buSzPct val="129999"/>
              <a:buNone/>
            </a:pPr>
            <a:r>
              <a:rPr lang="en-GB" sz="2245">
                <a:solidFill>
                  <a:srgbClr val="1A1A1A"/>
                </a:solidFill>
              </a:rPr>
              <a:t>	         Samiukktha Dharmalingam (2021115089)</a:t>
            </a:r>
            <a:endParaRPr sz="2245">
              <a:solidFill>
                <a:srgbClr val="1A1A1A"/>
              </a:solidFill>
            </a:endParaRPr>
          </a:p>
          <a:p>
            <a:pPr marL="0" lvl="0" indent="0" algn="l" rtl="0">
              <a:lnSpc>
                <a:spcPct val="150000"/>
              </a:lnSpc>
              <a:spcBef>
                <a:spcPts val="0"/>
              </a:spcBef>
              <a:spcAft>
                <a:spcPts val="0"/>
              </a:spcAft>
              <a:buSzPct val="129999"/>
              <a:buNone/>
            </a:pPr>
            <a:r>
              <a:rPr lang="en-GB" sz="2245">
                <a:solidFill>
                  <a:srgbClr val="1A1A1A"/>
                </a:solidFill>
              </a:rPr>
              <a:t>  	         Sathyadharini Srinivasan (2021115097)</a:t>
            </a:r>
            <a:endParaRPr sz="2245">
              <a:solidFill>
                <a:srgbClr val="1A1A1A"/>
              </a:solidFill>
            </a:endParaRPr>
          </a:p>
        </p:txBody>
      </p:sp>
      <p:sp>
        <p:nvSpPr>
          <p:cNvPr id="88" name="Google Shape;88;p13"/>
          <p:cNvSpPr txBox="1"/>
          <p:nvPr/>
        </p:nvSpPr>
        <p:spPr>
          <a:xfrm>
            <a:off x="708575" y="2694700"/>
            <a:ext cx="4311900" cy="55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980000"/>
                </a:solidFill>
                <a:latin typeface="Lato"/>
                <a:ea typeface="Lato"/>
                <a:cs typeface="Lato"/>
                <a:sym typeface="Lato"/>
              </a:rPr>
              <a:t>Final Year Project :- </a:t>
            </a:r>
            <a:endParaRPr b="1">
              <a:solidFill>
                <a:srgbClr val="98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GB" b="1">
                <a:solidFill>
                  <a:srgbClr val="980000"/>
                </a:solidFill>
                <a:latin typeface="Lato"/>
                <a:ea typeface="Lato"/>
                <a:cs typeface="Lato"/>
                <a:sym typeface="Lato"/>
              </a:rPr>
              <a:t>6</a:t>
            </a:r>
            <a:r>
              <a:rPr lang="en-GB" sz="1400" b="1" i="0" u="none" strike="noStrike" cap="none">
                <a:solidFill>
                  <a:srgbClr val="980000"/>
                </a:solidFill>
                <a:latin typeface="Lato"/>
                <a:ea typeface="Lato"/>
                <a:cs typeface="Lato"/>
                <a:sym typeface="Lato"/>
              </a:rPr>
              <a:t>th </a:t>
            </a:r>
            <a:r>
              <a:rPr lang="en-GB" b="1">
                <a:solidFill>
                  <a:srgbClr val="980000"/>
                </a:solidFill>
                <a:latin typeface="Lato"/>
                <a:ea typeface="Lato"/>
                <a:cs typeface="Lato"/>
                <a:sym typeface="Lato"/>
              </a:rPr>
              <a:t>May, </a:t>
            </a:r>
            <a:r>
              <a:rPr lang="en-GB" sz="1400" b="1" i="0" u="none" strike="noStrike" cap="none">
                <a:solidFill>
                  <a:srgbClr val="980000"/>
                </a:solidFill>
                <a:latin typeface="Lato"/>
                <a:ea typeface="Lato"/>
                <a:cs typeface="Lato"/>
                <a:sym typeface="Lato"/>
              </a:rPr>
              <a:t>2025</a:t>
            </a:r>
            <a:endParaRPr sz="1400" b="1" i="0" u="none" strike="noStrike" cap="none">
              <a:solidFill>
                <a:srgbClr val="98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98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p:nvPr/>
        </p:nvSpPr>
        <p:spPr>
          <a:xfrm>
            <a:off x="141475" y="105600"/>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600" b="1" i="1" u="none" strike="noStrike" cap="none">
                <a:solidFill>
                  <a:srgbClr val="1A1A1A"/>
                </a:solidFill>
                <a:latin typeface="Lato"/>
                <a:ea typeface="Lato"/>
                <a:cs typeface="Lato"/>
                <a:sym typeface="Lato"/>
              </a:rPr>
              <a:t>RANKING </a:t>
            </a:r>
            <a:r>
              <a:rPr lang="en-GB" sz="1600" b="1" i="1">
                <a:solidFill>
                  <a:srgbClr val="1A1A1A"/>
                </a:solidFill>
                <a:latin typeface="Lato"/>
                <a:ea typeface="Lato"/>
                <a:cs typeface="Lato"/>
                <a:sym typeface="Lato"/>
              </a:rPr>
              <a:t>FLOW DIAGRAM</a:t>
            </a:r>
            <a:r>
              <a:rPr lang="en-GB" sz="1600" b="1" i="1" u="none" strike="noStrike" cap="none">
                <a:solidFill>
                  <a:srgbClr val="1A1A1A"/>
                </a:solidFill>
                <a:latin typeface="Lato"/>
                <a:ea typeface="Lato"/>
                <a:cs typeface="Lato"/>
                <a:sym typeface="Lato"/>
              </a:rPr>
              <a:t> </a:t>
            </a:r>
            <a:endParaRPr sz="1600" b="1" i="1" u="none" strike="noStrike" cap="none">
              <a:solidFill>
                <a:srgbClr val="1A1A1A"/>
              </a:solidFill>
              <a:latin typeface="Lato"/>
              <a:ea typeface="Lato"/>
              <a:cs typeface="Lato"/>
              <a:sym typeface="Lato"/>
            </a:endParaRPr>
          </a:p>
        </p:txBody>
      </p:sp>
      <p:pic>
        <p:nvPicPr>
          <p:cNvPr id="151" name="Google Shape;151;p22" descr="Ranking.drawio (2)"/>
          <p:cNvPicPr preferRelativeResize="0"/>
          <p:nvPr/>
        </p:nvPicPr>
        <p:blipFill rotWithShape="1">
          <a:blip r:embed="rId3">
            <a:alphaModFix/>
          </a:blip>
          <a:srcRect/>
          <a:stretch/>
        </p:blipFill>
        <p:spPr>
          <a:xfrm>
            <a:off x="258445" y="536575"/>
            <a:ext cx="8664575" cy="4444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cxnSp>
        <p:nvCxnSpPr>
          <p:cNvPr id="156" name="Google Shape;156;p23"/>
          <p:cNvCxnSpPr/>
          <p:nvPr/>
        </p:nvCxnSpPr>
        <p:spPr>
          <a:xfrm flipH="1">
            <a:off x="2844050" y="2283300"/>
            <a:ext cx="276900" cy="121500"/>
          </a:xfrm>
          <a:prstGeom prst="straightConnector1">
            <a:avLst/>
          </a:prstGeom>
          <a:noFill/>
          <a:ln w="9525" cap="flat" cmpd="sng">
            <a:solidFill>
              <a:schemeClr val="lt1"/>
            </a:solidFill>
            <a:prstDash val="solid"/>
            <a:round/>
            <a:headEnd type="none" w="sm" len="sm"/>
            <a:tailEnd type="triangle" w="med" len="med"/>
          </a:ln>
        </p:spPr>
      </p:cxnSp>
      <p:sp>
        <p:nvSpPr>
          <p:cNvPr id="157" name="Google Shape;157;p23"/>
          <p:cNvSpPr txBox="1"/>
          <p:nvPr/>
        </p:nvSpPr>
        <p:spPr>
          <a:xfrm>
            <a:off x="362450" y="1108850"/>
            <a:ext cx="6705600" cy="45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158" name="Google Shape;158;p23"/>
          <p:cNvSpPr txBox="1"/>
          <p:nvPr/>
        </p:nvSpPr>
        <p:spPr>
          <a:xfrm>
            <a:off x="263375" y="68950"/>
            <a:ext cx="6477600" cy="1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600" b="1" i="1" u="none" strike="noStrike" cap="none">
                <a:solidFill>
                  <a:srgbClr val="000000"/>
                </a:solidFill>
                <a:latin typeface="Lato"/>
                <a:ea typeface="Lato"/>
                <a:cs typeface="Lato"/>
                <a:sym typeface="Lato"/>
              </a:rPr>
              <a:t>DRUG -RANKING MECHANISM</a:t>
            </a:r>
            <a:endParaRPr sz="1600" b="1" i="1" u="none" strike="noStrike" cap="none">
              <a:solidFill>
                <a:srgbClr val="000000"/>
              </a:solidFill>
              <a:latin typeface="Lato"/>
              <a:ea typeface="Lato"/>
              <a:cs typeface="Lato"/>
              <a:sym typeface="Lato"/>
            </a:endParaRPr>
          </a:p>
        </p:txBody>
      </p:sp>
      <p:sp>
        <p:nvSpPr>
          <p:cNvPr id="159" name="Google Shape;159;p23"/>
          <p:cNvSpPr txBox="1"/>
          <p:nvPr/>
        </p:nvSpPr>
        <p:spPr>
          <a:xfrm>
            <a:off x="3269725" y="969650"/>
            <a:ext cx="5539800" cy="3670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GB" sz="1500" b="1" i="0" u="none" strike="noStrike" cap="none">
                <a:solidFill>
                  <a:srgbClr val="000000"/>
                </a:solidFill>
                <a:latin typeface="Lato"/>
                <a:ea typeface="Lato"/>
                <a:cs typeface="Lato"/>
                <a:sym typeface="Lato"/>
              </a:rPr>
              <a:t>Methodology</a:t>
            </a:r>
            <a:endParaRPr sz="1500" b="1" i="0" u="none" strike="noStrike" cap="none">
              <a:solidFill>
                <a:srgbClr val="000000"/>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300"/>
              <a:buFont typeface="Arial"/>
              <a:buNone/>
            </a:pPr>
            <a:endParaRPr sz="1300" b="1">
              <a:latin typeface="Lato"/>
              <a:ea typeface="Lato"/>
              <a:cs typeface="Lato"/>
              <a:sym typeface="Lato"/>
            </a:endParaRPr>
          </a:p>
          <a:p>
            <a:pPr marL="0" marR="0" lvl="0" indent="0" algn="just" rtl="0">
              <a:lnSpc>
                <a:spcPct val="100000"/>
              </a:lnSpc>
              <a:spcBef>
                <a:spcPts val="0"/>
              </a:spcBef>
              <a:spcAft>
                <a:spcPts val="0"/>
              </a:spcAft>
              <a:buClr>
                <a:srgbClr val="000000"/>
              </a:buClr>
              <a:buSzPts val="1300"/>
              <a:buFont typeface="Arial"/>
              <a:buNone/>
            </a:pPr>
            <a:r>
              <a:rPr lang="en-GB" sz="1200" b="1"/>
              <a:t>Cancer‑Drug Ranking Track</a:t>
            </a:r>
            <a:endParaRPr sz="1200" b="1"/>
          </a:p>
          <a:p>
            <a:pPr marL="457200" lvl="0" indent="-298450" algn="l" rtl="0">
              <a:lnSpc>
                <a:spcPct val="115000"/>
              </a:lnSpc>
              <a:spcBef>
                <a:spcPts val="1200"/>
              </a:spcBef>
              <a:spcAft>
                <a:spcPts val="0"/>
              </a:spcAft>
              <a:buSzPts val="1100"/>
              <a:buAutoNum type="arabicPeriod"/>
            </a:pPr>
            <a:r>
              <a:rPr lang="en-GB" sz="1100" b="1"/>
              <a:t>Affinity Prediction:</a:t>
            </a:r>
            <a:r>
              <a:rPr lang="en-GB" sz="1100"/>
              <a:t> The hybrid QCNN evaluates all KIBA compounds and selects the top n strongest binders for further analysis.</a:t>
            </a:r>
            <a:br>
              <a:rPr lang="en-GB" sz="1100"/>
            </a:br>
            <a:endParaRPr sz="1100"/>
          </a:p>
          <a:p>
            <a:pPr marL="457200" lvl="0" indent="-298450" algn="l" rtl="0">
              <a:lnSpc>
                <a:spcPct val="115000"/>
              </a:lnSpc>
              <a:spcBef>
                <a:spcPts val="0"/>
              </a:spcBef>
              <a:spcAft>
                <a:spcPts val="0"/>
              </a:spcAft>
              <a:buSzPts val="1100"/>
              <a:buAutoNum type="arabicPeriod"/>
            </a:pPr>
            <a:r>
              <a:rPr lang="en-GB" sz="1100" b="1"/>
              <a:t>Molecular Docking:</a:t>
            </a:r>
            <a:r>
              <a:rPr lang="en-GB" sz="1100"/>
              <a:t> AutoDock Vina docks each of the top n ligands and counts the number of active torsional sites, ranking compounds so that fewer torsions indicate better structural compatibility.</a:t>
            </a:r>
            <a:br>
              <a:rPr lang="en-GB" sz="1100"/>
            </a:br>
            <a:endParaRPr sz="1100"/>
          </a:p>
          <a:p>
            <a:pPr marL="457200" lvl="0" indent="-298450" algn="l" rtl="0">
              <a:lnSpc>
                <a:spcPct val="115000"/>
              </a:lnSpc>
              <a:spcBef>
                <a:spcPts val="0"/>
              </a:spcBef>
              <a:spcAft>
                <a:spcPts val="0"/>
              </a:spcAft>
              <a:buSzPts val="1100"/>
              <a:buAutoNum type="arabicPeriod"/>
            </a:pPr>
            <a:r>
              <a:rPr lang="en-GB" sz="1100" b="1"/>
              <a:t>ADMET Profiling:</a:t>
            </a:r>
            <a:r>
              <a:rPr lang="en-GB" sz="1100"/>
              <a:t> An XGBoost model predicts the pharmacokinetic and safety profiles for each of the n compounds, and TOPSIS reduces the outputs into a single ADMET-based ranking.</a:t>
            </a:r>
            <a:br>
              <a:rPr lang="en-GB" sz="1100"/>
            </a:br>
            <a:endParaRPr sz="1100"/>
          </a:p>
          <a:p>
            <a:pPr marL="457200" lvl="0" indent="-298450" algn="l" rtl="0">
              <a:lnSpc>
                <a:spcPct val="115000"/>
              </a:lnSpc>
              <a:spcBef>
                <a:spcPts val="0"/>
              </a:spcBef>
              <a:spcAft>
                <a:spcPts val="0"/>
              </a:spcAft>
              <a:buSzPts val="1100"/>
              <a:buAutoNum type="arabicPeriod"/>
            </a:pPr>
            <a:r>
              <a:rPr lang="en-GB" sz="1100" b="1"/>
              <a:t>Composite TOPSIS:</a:t>
            </a:r>
            <a:r>
              <a:rPr lang="en-GB" sz="1100"/>
              <a:t> The affinity, torsion, and ADMET rankings are merged using TOPSIS to produce a final potency safety composite rank for the cancer-drug candidates.</a:t>
            </a:r>
            <a:br>
              <a:rPr lang="en-GB" sz="1100"/>
            </a:br>
            <a:endParaRPr sz="1100"/>
          </a:p>
          <a:p>
            <a:pPr marL="0" marR="0" lvl="0" indent="0" algn="just" rtl="0">
              <a:lnSpc>
                <a:spcPct val="100000"/>
              </a:lnSpc>
              <a:spcBef>
                <a:spcPts val="1200"/>
              </a:spcBef>
              <a:spcAft>
                <a:spcPts val="0"/>
              </a:spcAft>
              <a:buClr>
                <a:srgbClr val="000000"/>
              </a:buClr>
              <a:buSzPts val="1300"/>
              <a:buFont typeface="Arial"/>
              <a:buNone/>
            </a:pPr>
            <a:endParaRPr sz="1300" b="1">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160" name="Google Shape;160;p23"/>
          <p:cNvSpPr txBox="1"/>
          <p:nvPr/>
        </p:nvSpPr>
        <p:spPr>
          <a:xfrm>
            <a:off x="263375" y="969650"/>
            <a:ext cx="2758500" cy="367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1200"/>
              </a:spcBef>
              <a:spcAft>
                <a:spcPts val="0"/>
              </a:spcAft>
              <a:buClr>
                <a:srgbClr val="000000"/>
              </a:buClr>
              <a:buSzPts val="1200"/>
              <a:buFont typeface="Arial"/>
              <a:buNone/>
            </a:pPr>
            <a:r>
              <a:rPr lang="en-GB" sz="1200" b="1" i="0" u="none" strike="noStrike" cap="none">
                <a:solidFill>
                  <a:srgbClr val="000000"/>
                </a:solidFill>
                <a:latin typeface="Lato"/>
                <a:ea typeface="Lato"/>
                <a:cs typeface="Lato"/>
                <a:sym typeface="Lato"/>
              </a:rPr>
              <a:t>Input: </a:t>
            </a:r>
            <a:endParaRPr sz="1200" b="1" i="0" u="none" strike="noStrike" cap="none">
              <a:solidFill>
                <a:srgbClr val="000000"/>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1200"/>
              <a:buFont typeface="Arial"/>
              <a:buNone/>
            </a:pPr>
            <a:r>
              <a:rPr lang="en-GB" sz="1200">
                <a:latin typeface="Lato"/>
                <a:ea typeface="Lato"/>
                <a:cs typeface="Lato"/>
                <a:sym typeface="Lato"/>
              </a:rPr>
              <a:t>Target protein sequence, Number of cancer‐drug candidates (n), Comorbid disease name.</a:t>
            </a:r>
            <a:endParaRPr sz="1200">
              <a:latin typeface="Lato"/>
              <a:ea typeface="Lato"/>
              <a:cs typeface="Lato"/>
              <a:sym typeface="Lato"/>
            </a:endParaRPr>
          </a:p>
          <a:p>
            <a:pPr marL="0" marR="0" lvl="0" indent="0" algn="l" rtl="0">
              <a:lnSpc>
                <a:spcPct val="115000"/>
              </a:lnSpc>
              <a:spcBef>
                <a:spcPts val="1200"/>
              </a:spcBef>
              <a:spcAft>
                <a:spcPts val="0"/>
              </a:spcAft>
              <a:buClr>
                <a:srgbClr val="000000"/>
              </a:buClr>
              <a:buSzPts val="1200"/>
              <a:buFont typeface="Arial"/>
              <a:buNone/>
            </a:pPr>
            <a:r>
              <a:rPr lang="en-GB" sz="1200" b="1">
                <a:latin typeface="Lato"/>
                <a:ea typeface="Lato"/>
                <a:cs typeface="Lato"/>
                <a:sym typeface="Lato"/>
              </a:rPr>
              <a:t>Criteria Considered</a:t>
            </a:r>
            <a:r>
              <a:rPr lang="en-GB" sz="1200">
                <a:latin typeface="Lato"/>
                <a:ea typeface="Lato"/>
                <a:cs typeface="Lato"/>
                <a:sym typeface="Lato"/>
              </a:rPr>
              <a:t>: </a:t>
            </a:r>
            <a:endParaRPr sz="1200">
              <a:latin typeface="Lato"/>
              <a:ea typeface="Lato"/>
              <a:cs typeface="Lato"/>
              <a:sym typeface="Lato"/>
            </a:endParaRPr>
          </a:p>
          <a:p>
            <a:pPr marL="0" marR="0" lvl="0" indent="0" algn="l" rtl="0">
              <a:lnSpc>
                <a:spcPct val="115000"/>
              </a:lnSpc>
              <a:spcBef>
                <a:spcPts val="1200"/>
              </a:spcBef>
              <a:spcAft>
                <a:spcPts val="0"/>
              </a:spcAft>
              <a:buClr>
                <a:srgbClr val="000000"/>
              </a:buClr>
              <a:buSzPts val="1200"/>
              <a:buFont typeface="Arial"/>
              <a:buNone/>
            </a:pPr>
            <a:r>
              <a:rPr lang="en-GB" sz="1200">
                <a:latin typeface="Lato"/>
                <a:ea typeface="Lato"/>
                <a:cs typeface="Lato"/>
                <a:sym typeface="Lato"/>
              </a:rPr>
              <a:t>Binding Affinity scores, Side effects severity, ADMET properties, Active torsional sites, Drug-Drug Interaction scores.</a:t>
            </a:r>
            <a:endParaRPr sz="1200">
              <a:latin typeface="Lato"/>
              <a:ea typeface="Lato"/>
              <a:cs typeface="Lato"/>
              <a:sym typeface="Lato"/>
            </a:endParaRPr>
          </a:p>
          <a:p>
            <a:pPr marL="0" marR="0" lvl="0" indent="0" algn="l" rtl="0">
              <a:lnSpc>
                <a:spcPct val="100000"/>
              </a:lnSpc>
              <a:spcBef>
                <a:spcPts val="1200"/>
              </a:spcBef>
              <a:spcAft>
                <a:spcPts val="0"/>
              </a:spcAft>
              <a:buClr>
                <a:srgbClr val="000000"/>
              </a:buClr>
              <a:buSzPts val="1200"/>
              <a:buFont typeface="Arial"/>
              <a:buNone/>
            </a:pPr>
            <a:r>
              <a:rPr lang="en-GB" sz="1200" b="1" i="0" u="none" strike="noStrike" cap="none">
                <a:solidFill>
                  <a:srgbClr val="000000"/>
                </a:solidFill>
                <a:latin typeface="Lato"/>
                <a:ea typeface="Lato"/>
                <a:cs typeface="Lato"/>
                <a:sym typeface="Lato"/>
              </a:rPr>
              <a:t>Output: </a:t>
            </a:r>
            <a:endParaRPr sz="1200" b="1" i="0" u="none" strike="noStrike" cap="none">
              <a:solidFill>
                <a:srgbClr val="000000"/>
              </a:solidFill>
              <a:latin typeface="Lato"/>
              <a:ea typeface="Lato"/>
              <a:cs typeface="Lato"/>
              <a:sym typeface="Lato"/>
            </a:endParaRPr>
          </a:p>
          <a:p>
            <a:pPr marL="0" marR="0" lvl="0" indent="0" algn="l" rtl="0">
              <a:lnSpc>
                <a:spcPct val="100000"/>
              </a:lnSpc>
              <a:spcBef>
                <a:spcPts val="1200"/>
              </a:spcBef>
              <a:spcAft>
                <a:spcPts val="0"/>
              </a:spcAft>
              <a:buClr>
                <a:srgbClr val="000000"/>
              </a:buClr>
              <a:buSzPts val="1200"/>
              <a:buFont typeface="Arial"/>
              <a:buNone/>
            </a:pPr>
            <a:endParaRPr sz="100" b="1">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Lato"/>
                <a:ea typeface="Lato"/>
                <a:cs typeface="Lato"/>
                <a:sym typeface="Lato"/>
              </a:rPr>
              <a:t>Ranking</a:t>
            </a:r>
            <a:r>
              <a:rPr lang="en-GB" sz="1200">
                <a:latin typeface="Lato"/>
                <a:ea typeface="Lato"/>
                <a:cs typeface="Lato"/>
                <a:sym typeface="Lato"/>
              </a:rPr>
              <a:t> of drug pairs</a:t>
            </a:r>
            <a:r>
              <a:rPr lang="en-GB" sz="1200" b="0" i="0" u="none" strike="noStrike" cap="none">
                <a:solidFill>
                  <a:srgbClr val="000000"/>
                </a:solidFill>
                <a:latin typeface="Lato"/>
                <a:ea typeface="Lato"/>
                <a:cs typeface="Lato"/>
                <a:sym typeface="Lato"/>
              </a:rPr>
              <a:t> based on </a:t>
            </a:r>
            <a:r>
              <a:rPr lang="en-GB" sz="1200">
                <a:latin typeface="Lato"/>
                <a:ea typeface="Lato"/>
                <a:cs typeface="Lato"/>
                <a:sym typeface="Lato"/>
              </a:rPr>
              <a:t>5 criterias.</a:t>
            </a:r>
            <a:endParaRPr sz="1200" b="1" i="0" u="none" strike="noStrike" cap="none">
              <a:solidFill>
                <a:srgbClr val="000000"/>
              </a:solidFill>
              <a:latin typeface="Lato"/>
              <a:ea typeface="Lato"/>
              <a:cs typeface="Lato"/>
              <a:sym typeface="Lato"/>
            </a:endParaRPr>
          </a:p>
        </p:txBody>
      </p:sp>
      <p:sp>
        <p:nvSpPr>
          <p:cNvPr id="161" name="Google Shape;161;p23"/>
          <p:cNvSpPr txBox="1"/>
          <p:nvPr/>
        </p:nvSpPr>
        <p:spPr>
          <a:xfrm>
            <a:off x="263375" y="474600"/>
            <a:ext cx="7879500" cy="350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1400"/>
              <a:buFont typeface="Arial"/>
              <a:buNone/>
            </a:pPr>
            <a:r>
              <a:rPr lang="en-GB" sz="1400" b="1" i="0" u="none" strike="noStrike" cap="none">
                <a:solidFill>
                  <a:srgbClr val="FF0000"/>
                </a:solidFill>
                <a:latin typeface="Lato"/>
                <a:ea typeface="Lato"/>
                <a:cs typeface="Lato"/>
                <a:sym typeface="Lato"/>
              </a:rPr>
              <a:t>Ranking list of drug pair candidates optimized for efficacy and safety</a:t>
            </a:r>
            <a:r>
              <a:rPr lang="en-GB" b="1">
                <a:solidFill>
                  <a:srgbClr val="FF0000"/>
                </a:solidFill>
                <a:latin typeface="Lato"/>
                <a:ea typeface="Lato"/>
                <a:cs typeface="Lato"/>
                <a:sym typeface="Lato"/>
              </a:rPr>
              <a:t> of Co-morbid patients</a:t>
            </a:r>
            <a:endParaRPr sz="1400" b="1" i="0" u="none" strike="noStrike" cap="none">
              <a:solidFill>
                <a:srgbClr val="FF0000"/>
              </a:solidFill>
              <a:latin typeface="Lato"/>
              <a:ea typeface="Lato"/>
              <a:cs typeface="Lato"/>
              <a:sym typeface="Lato"/>
            </a:endParaRPr>
          </a:p>
          <a:p>
            <a:pPr marL="0" marR="0" lvl="0" indent="0" algn="l" rtl="0">
              <a:lnSpc>
                <a:spcPct val="115000"/>
              </a:lnSpc>
              <a:spcBef>
                <a:spcPts val="1200"/>
              </a:spcBef>
              <a:spcAft>
                <a:spcPts val="1200"/>
              </a:spcAft>
              <a:buClr>
                <a:srgbClr val="000000"/>
              </a:buClr>
              <a:buSzPts val="1300"/>
              <a:buFont typeface="Arial"/>
              <a:buNone/>
            </a:pPr>
            <a:r>
              <a:rPr lang="en-GB" sz="1300" b="0" i="0" u="none" strike="noStrike" cap="none">
                <a:solidFill>
                  <a:schemeClr val="accent1"/>
                </a:solidFill>
                <a:latin typeface="Lato"/>
                <a:ea typeface="Lato"/>
                <a:cs typeface="Lato"/>
                <a:sym typeface="Lato"/>
              </a:rPr>
              <a:t>       </a:t>
            </a:r>
            <a:endParaRPr sz="1300" b="0" i="0" u="none" strike="noStrike" cap="none">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6" name="Google Shape;166;p24"/>
          <p:cNvCxnSpPr/>
          <p:nvPr/>
        </p:nvCxnSpPr>
        <p:spPr>
          <a:xfrm flipH="1">
            <a:off x="2844050" y="2283300"/>
            <a:ext cx="276900" cy="121500"/>
          </a:xfrm>
          <a:prstGeom prst="straightConnector1">
            <a:avLst/>
          </a:prstGeom>
          <a:noFill/>
          <a:ln w="9525" cap="flat" cmpd="sng">
            <a:solidFill>
              <a:schemeClr val="lt1"/>
            </a:solidFill>
            <a:prstDash val="solid"/>
            <a:round/>
            <a:headEnd type="none" w="sm" len="sm"/>
            <a:tailEnd type="triangle" w="med" len="med"/>
          </a:ln>
        </p:spPr>
      </p:cxnSp>
      <p:sp>
        <p:nvSpPr>
          <p:cNvPr id="167" name="Google Shape;167;p24"/>
          <p:cNvSpPr txBox="1"/>
          <p:nvPr/>
        </p:nvSpPr>
        <p:spPr>
          <a:xfrm>
            <a:off x="362450" y="1108850"/>
            <a:ext cx="6705600" cy="45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168" name="Google Shape;168;p24"/>
          <p:cNvSpPr txBox="1"/>
          <p:nvPr/>
        </p:nvSpPr>
        <p:spPr>
          <a:xfrm>
            <a:off x="52525" y="665500"/>
            <a:ext cx="4664700" cy="41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200" b="1"/>
              <a:t>Comorbid‑Disease Drug Ranking Track</a:t>
            </a:r>
            <a:endParaRPr sz="1200" b="1"/>
          </a:p>
          <a:p>
            <a:pPr marL="0" lvl="0" indent="0" algn="l" rtl="0">
              <a:lnSpc>
                <a:spcPct val="115000"/>
              </a:lnSpc>
              <a:spcBef>
                <a:spcPts val="1200"/>
              </a:spcBef>
              <a:spcAft>
                <a:spcPts val="0"/>
              </a:spcAft>
              <a:buNone/>
            </a:pPr>
            <a:endParaRPr sz="1100" b="1"/>
          </a:p>
          <a:p>
            <a:pPr marL="457200" lvl="0" indent="-298450" algn="l" rtl="0">
              <a:lnSpc>
                <a:spcPct val="115000"/>
              </a:lnSpc>
              <a:spcBef>
                <a:spcPts val="1200"/>
              </a:spcBef>
              <a:spcAft>
                <a:spcPts val="0"/>
              </a:spcAft>
              <a:buSzPts val="1100"/>
              <a:buAutoNum type="arabicPeriod"/>
            </a:pPr>
            <a:r>
              <a:rPr lang="en-GB" sz="1100" b="1"/>
              <a:t>Side‑Effect Severity:</a:t>
            </a:r>
            <a:r>
              <a:rPr lang="en-GB" sz="1100"/>
              <a:t> FDA-approved drugs for the specified comorbid disease are scored by averaging the product of severity and frequency across all reported side effects, and then ranked from lowest to highest severity index.</a:t>
            </a:r>
            <a:br>
              <a:rPr lang="en-GB" sz="1100"/>
            </a:br>
            <a:endParaRPr sz="1100"/>
          </a:p>
          <a:p>
            <a:pPr marL="457200" lvl="0" indent="-298450" algn="l" rtl="0">
              <a:lnSpc>
                <a:spcPct val="115000"/>
              </a:lnSpc>
              <a:spcBef>
                <a:spcPts val="0"/>
              </a:spcBef>
              <a:spcAft>
                <a:spcPts val="0"/>
              </a:spcAft>
              <a:buSzPts val="1100"/>
              <a:buAutoNum type="arabicPeriod"/>
            </a:pPr>
            <a:r>
              <a:rPr lang="en-GB" sz="1100" b="1"/>
              <a:t>ADMET Profiling:</a:t>
            </a:r>
            <a:r>
              <a:rPr lang="en-GB" sz="1100"/>
              <a:t> The same XGBoost and TOPSIS pipeline is applied to these drugs to predict and rank their pharmacokinetic and toxicity profiles.</a:t>
            </a:r>
            <a:br>
              <a:rPr lang="en-GB" sz="1100"/>
            </a:br>
            <a:endParaRPr sz="1100"/>
          </a:p>
          <a:p>
            <a:pPr marL="457200" lvl="0" indent="-298450" algn="l" rtl="0">
              <a:lnSpc>
                <a:spcPct val="115000"/>
              </a:lnSpc>
              <a:spcBef>
                <a:spcPts val="0"/>
              </a:spcBef>
              <a:spcAft>
                <a:spcPts val="0"/>
              </a:spcAft>
              <a:buSzPts val="1100"/>
              <a:buAutoNum type="arabicPeriod"/>
            </a:pPr>
            <a:r>
              <a:rPr lang="en-GB" sz="1100" b="1"/>
              <a:t>Composite TOPSIS:</a:t>
            </a:r>
            <a:r>
              <a:rPr lang="en-GB" sz="1100"/>
              <a:t> The severity index and ADMET rankings are integrated using TOPSIS to yield a unified, safety-focused ordering of comorbid-disease drugs.</a:t>
            </a:r>
            <a:endParaRPr sz="1100"/>
          </a:p>
          <a:p>
            <a:pPr marL="0" lvl="0" indent="0" algn="l" rtl="0">
              <a:lnSpc>
                <a:spcPct val="115000"/>
              </a:lnSpc>
              <a:spcBef>
                <a:spcPts val="1200"/>
              </a:spcBef>
              <a:spcAft>
                <a:spcPts val="0"/>
              </a:spcAft>
              <a:buNone/>
            </a:pPr>
            <a:br>
              <a:rPr lang="en-GB" sz="1100"/>
            </a:br>
            <a:endParaRPr sz="1100"/>
          </a:p>
          <a:p>
            <a:pPr marL="0" marR="0" lvl="0" indent="0" algn="just" rtl="0">
              <a:lnSpc>
                <a:spcPct val="100000"/>
              </a:lnSpc>
              <a:spcBef>
                <a:spcPts val="1200"/>
              </a:spcBef>
              <a:spcAft>
                <a:spcPts val="0"/>
              </a:spcAft>
              <a:buClr>
                <a:srgbClr val="000000"/>
              </a:buClr>
              <a:buSzPts val="1300"/>
              <a:buFont typeface="Arial"/>
              <a:buNone/>
            </a:pPr>
            <a:endParaRPr sz="1300" b="1">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169" name="Google Shape;169;p24"/>
          <p:cNvSpPr txBox="1"/>
          <p:nvPr/>
        </p:nvSpPr>
        <p:spPr>
          <a:xfrm>
            <a:off x="787075" y="1085900"/>
            <a:ext cx="960600" cy="176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70" name="Google Shape;170;p24"/>
          <p:cNvSpPr txBox="1"/>
          <p:nvPr/>
        </p:nvSpPr>
        <p:spPr>
          <a:xfrm>
            <a:off x="4829200" y="665500"/>
            <a:ext cx="4098000" cy="41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200" b="1"/>
              <a:t>Drug–Drug Interaction Integration</a:t>
            </a:r>
            <a:endParaRPr sz="1200" b="1"/>
          </a:p>
          <a:p>
            <a:pPr marL="0" lvl="0" indent="0" algn="l" rtl="0">
              <a:lnSpc>
                <a:spcPct val="115000"/>
              </a:lnSpc>
              <a:spcBef>
                <a:spcPts val="1200"/>
              </a:spcBef>
              <a:spcAft>
                <a:spcPts val="0"/>
              </a:spcAft>
              <a:buNone/>
            </a:pPr>
            <a:endParaRPr sz="1200" b="1"/>
          </a:p>
          <a:p>
            <a:pPr marL="457200" lvl="0" indent="-298450" algn="l" rtl="0">
              <a:lnSpc>
                <a:spcPct val="115000"/>
              </a:lnSpc>
              <a:spcBef>
                <a:spcPts val="1200"/>
              </a:spcBef>
              <a:spcAft>
                <a:spcPts val="0"/>
              </a:spcAft>
              <a:buSzPts val="1100"/>
              <a:buAutoNum type="arabicPeriod"/>
            </a:pPr>
            <a:r>
              <a:rPr lang="en-GB" sz="1100" b="1"/>
              <a:t>Pair Generation:</a:t>
            </a:r>
            <a:r>
              <a:rPr lang="en-GB" sz="1100"/>
              <a:t> All possible combinations between the top cancer-drug candidates and comorbid-disease drugs are generated.</a:t>
            </a:r>
            <a:br>
              <a:rPr lang="en-GB" sz="1100"/>
            </a:br>
            <a:endParaRPr sz="1100"/>
          </a:p>
          <a:p>
            <a:pPr marL="457200" lvl="0" indent="-298450" algn="l" rtl="0">
              <a:lnSpc>
                <a:spcPct val="115000"/>
              </a:lnSpc>
              <a:spcBef>
                <a:spcPts val="0"/>
              </a:spcBef>
              <a:spcAft>
                <a:spcPts val="0"/>
              </a:spcAft>
              <a:buSzPts val="1100"/>
              <a:buAutoNum type="arabicPeriod"/>
            </a:pPr>
            <a:r>
              <a:rPr lang="en-GB" sz="1100" b="1"/>
              <a:t>Interaction Prediction:</a:t>
            </a:r>
            <a:r>
              <a:rPr lang="en-GB" sz="1100"/>
              <a:t> A Random Forest classifier predicts the likelihood of drug–drug interactions for each pair based on molecular features.</a:t>
            </a:r>
            <a:br>
              <a:rPr lang="en-GB" sz="1100"/>
            </a:br>
            <a:endParaRPr sz="1100"/>
          </a:p>
          <a:p>
            <a:pPr marL="457200" lvl="0" indent="-298450" algn="l" rtl="0">
              <a:lnSpc>
                <a:spcPct val="115000"/>
              </a:lnSpc>
              <a:spcBef>
                <a:spcPts val="0"/>
              </a:spcBef>
              <a:spcAft>
                <a:spcPts val="0"/>
              </a:spcAft>
              <a:buSzPts val="1100"/>
              <a:buAutoNum type="arabicPeriod"/>
            </a:pPr>
            <a:r>
              <a:rPr lang="en-GB" sz="1100" b="1"/>
              <a:t>Final TOPSIS:</a:t>
            </a:r>
            <a:r>
              <a:rPr lang="en-GB" sz="1100"/>
              <a:t> The DDI risk score, cancer-drug score, and disease-drug score are normalized and merged via TOPSIS to identify the most suitable treatment pair for the patient.</a:t>
            </a:r>
            <a:br>
              <a:rPr lang="en-GB" sz="1100"/>
            </a:br>
            <a:endParaRPr sz="1100"/>
          </a:p>
          <a:p>
            <a:pPr marL="0" lvl="0" indent="0" algn="l" rtl="0">
              <a:lnSpc>
                <a:spcPct val="115000"/>
              </a:lnSpc>
              <a:spcBef>
                <a:spcPts val="1200"/>
              </a:spcBef>
              <a:spcAft>
                <a:spcPts val="0"/>
              </a:spcAft>
              <a:buNone/>
            </a:pP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32675" y="75200"/>
            <a:ext cx="887985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600" b="1" i="1" dirty="0">
                <a:latin typeface="Lato"/>
                <a:ea typeface="Lato"/>
                <a:cs typeface="Lato"/>
                <a:sym typeface="Lato"/>
              </a:rPr>
              <a:t>TOPSIS(Technique For Order </a:t>
            </a:r>
            <a:r>
              <a:rPr lang="en-GB" sz="1600" b="1" i="1">
                <a:latin typeface="Lato"/>
                <a:ea typeface="Lato"/>
                <a:cs typeface="Lato"/>
                <a:sym typeface="Lato"/>
              </a:rPr>
              <a:t>Preference By </a:t>
            </a:r>
            <a:r>
              <a:rPr lang="en-GB" sz="1600" b="1" i="1" dirty="0">
                <a:latin typeface="Lato"/>
                <a:ea typeface="Lato"/>
                <a:cs typeface="Lato"/>
                <a:sym typeface="Lato"/>
              </a:rPr>
              <a:t>Similarity To Ideal Solution)  RANKING WORKFLOW</a:t>
            </a:r>
            <a:endParaRPr sz="1600" b="1" i="1" dirty="0">
              <a:latin typeface="Lato"/>
              <a:ea typeface="Lato"/>
              <a:cs typeface="Lato"/>
              <a:sym typeface="Lato"/>
            </a:endParaRPr>
          </a:p>
        </p:txBody>
      </p:sp>
      <p:sp>
        <p:nvSpPr>
          <p:cNvPr id="176" name="Google Shape;176;p25"/>
          <p:cNvSpPr txBox="1"/>
          <p:nvPr/>
        </p:nvSpPr>
        <p:spPr>
          <a:xfrm>
            <a:off x="102925" y="504200"/>
            <a:ext cx="8841000" cy="4606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14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p:txBody>
      </p:sp>
      <p:sp>
        <p:nvSpPr>
          <p:cNvPr id="177" name="Google Shape;177;p25"/>
          <p:cNvSpPr txBox="1"/>
          <p:nvPr/>
        </p:nvSpPr>
        <p:spPr>
          <a:xfrm>
            <a:off x="0" y="504200"/>
            <a:ext cx="9009600" cy="4444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78" name="Google Shape;178;p25"/>
          <p:cNvSpPr txBox="1"/>
          <p:nvPr/>
        </p:nvSpPr>
        <p:spPr>
          <a:xfrm>
            <a:off x="0" y="504200"/>
            <a:ext cx="9076800" cy="4789500"/>
          </a:xfrm>
          <a:prstGeom prst="rect">
            <a:avLst/>
          </a:prstGeom>
          <a:solidFill>
            <a:schemeClr val="lt1"/>
          </a:solid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GB" sz="1100" b="1" dirty="0"/>
              <a:t>Purpose:</a:t>
            </a:r>
            <a:r>
              <a:rPr lang="en-GB" sz="1100" dirty="0"/>
              <a:t> Ranks alternatives based on their closeness to the ideal solution.</a:t>
            </a:r>
            <a:br>
              <a:rPr lang="en-GB" sz="1100" dirty="0"/>
            </a:br>
            <a:endParaRPr sz="1100" dirty="0"/>
          </a:p>
          <a:p>
            <a:pPr marL="457200" lvl="0" indent="-298450" algn="l" rtl="0">
              <a:lnSpc>
                <a:spcPct val="115000"/>
              </a:lnSpc>
              <a:spcBef>
                <a:spcPts val="0"/>
              </a:spcBef>
              <a:spcAft>
                <a:spcPts val="0"/>
              </a:spcAft>
              <a:buSzPts val="1100"/>
              <a:buChar char="●"/>
            </a:pPr>
            <a:r>
              <a:rPr lang="en-GB" sz="1100" b="1" dirty="0"/>
              <a:t>Steps:</a:t>
            </a:r>
            <a:br>
              <a:rPr lang="en-GB" sz="1100" b="1" dirty="0"/>
            </a:br>
            <a:endParaRPr sz="1100" b="1" dirty="0"/>
          </a:p>
          <a:p>
            <a:pPr marL="914400" lvl="1" indent="-298450" algn="l" rtl="0">
              <a:lnSpc>
                <a:spcPct val="115000"/>
              </a:lnSpc>
              <a:spcBef>
                <a:spcPts val="0"/>
              </a:spcBef>
              <a:spcAft>
                <a:spcPts val="0"/>
              </a:spcAft>
              <a:buSzPts val="1100"/>
              <a:buAutoNum type="arabicPeriod"/>
            </a:pPr>
            <a:r>
              <a:rPr lang="en-GB" sz="1100" b="1" dirty="0"/>
              <a:t>Construct Decision Matrix:</a:t>
            </a:r>
            <a:r>
              <a:rPr lang="en-GB" sz="1100" dirty="0"/>
              <a:t> Alternatives × Criteria.</a:t>
            </a:r>
            <a:br>
              <a:rPr lang="en-GB" sz="1100" dirty="0"/>
            </a:br>
            <a:endParaRPr sz="1100" dirty="0"/>
          </a:p>
          <a:p>
            <a:pPr marL="914400" lvl="1" indent="-298450" algn="l" rtl="0">
              <a:lnSpc>
                <a:spcPct val="115000"/>
              </a:lnSpc>
              <a:spcBef>
                <a:spcPts val="0"/>
              </a:spcBef>
              <a:spcAft>
                <a:spcPts val="0"/>
              </a:spcAft>
              <a:buSzPts val="1100"/>
              <a:buAutoNum type="arabicPeriod"/>
            </a:pPr>
            <a:r>
              <a:rPr lang="en-GB" sz="1100" b="1" dirty="0"/>
              <a:t>Normalize Matrix:</a:t>
            </a:r>
            <a:r>
              <a:rPr lang="en-GB" sz="1100" dirty="0"/>
              <a:t> Apply Euclidean normalization to each column.</a:t>
            </a:r>
            <a:br>
              <a:rPr lang="en-GB" sz="1100" dirty="0"/>
            </a:br>
            <a:endParaRPr sz="1100" dirty="0"/>
          </a:p>
          <a:p>
            <a:pPr marL="914400" lvl="1" indent="-298450" algn="l" rtl="0">
              <a:lnSpc>
                <a:spcPct val="115000"/>
              </a:lnSpc>
              <a:spcBef>
                <a:spcPts val="0"/>
              </a:spcBef>
              <a:spcAft>
                <a:spcPts val="0"/>
              </a:spcAft>
              <a:buSzPts val="1100"/>
              <a:buAutoNum type="arabicPeriod"/>
            </a:pPr>
            <a:r>
              <a:rPr lang="en-GB" sz="1100" b="1" dirty="0"/>
              <a:t>Weight Criteria:</a:t>
            </a:r>
            <a:r>
              <a:rPr lang="en-GB" sz="1100" dirty="0"/>
              <a:t> Multiply normalized values by criterion weights.</a:t>
            </a:r>
            <a:br>
              <a:rPr lang="en-GB" sz="1100" dirty="0"/>
            </a:br>
            <a:endParaRPr sz="1100" dirty="0"/>
          </a:p>
          <a:p>
            <a:pPr marL="914400" lvl="1" indent="-298450" algn="l" rtl="0">
              <a:lnSpc>
                <a:spcPct val="115000"/>
              </a:lnSpc>
              <a:spcBef>
                <a:spcPts val="0"/>
              </a:spcBef>
              <a:spcAft>
                <a:spcPts val="0"/>
              </a:spcAft>
              <a:buSzPts val="1100"/>
              <a:buAutoNum type="arabicPeriod"/>
            </a:pPr>
            <a:r>
              <a:rPr lang="en-GB" sz="1100" b="1" dirty="0"/>
              <a:t>Identify Ideal Solutions:</a:t>
            </a:r>
            <a:endParaRPr sz="1100" b="1" dirty="0"/>
          </a:p>
          <a:p>
            <a:pPr marL="914400" lvl="0" indent="0" algn="l" rtl="0">
              <a:lnSpc>
                <a:spcPct val="115000"/>
              </a:lnSpc>
              <a:spcBef>
                <a:spcPts val="1200"/>
              </a:spcBef>
              <a:spcAft>
                <a:spcPts val="0"/>
              </a:spcAft>
              <a:buNone/>
            </a:pPr>
            <a:r>
              <a:rPr lang="en-GB" sz="1100" b="1" dirty="0"/>
              <a:t>        PIS:</a:t>
            </a:r>
            <a:r>
              <a:rPr lang="en-GB" sz="1100" dirty="0"/>
              <a:t> Best value for each criterion.</a:t>
            </a:r>
            <a:endParaRPr sz="1100" dirty="0"/>
          </a:p>
          <a:p>
            <a:pPr marL="914400" lvl="0" indent="0" algn="l" rtl="0">
              <a:lnSpc>
                <a:spcPct val="115000"/>
              </a:lnSpc>
              <a:spcBef>
                <a:spcPts val="1200"/>
              </a:spcBef>
              <a:spcAft>
                <a:spcPts val="0"/>
              </a:spcAft>
              <a:buNone/>
            </a:pPr>
            <a:br>
              <a:rPr lang="en-GB" sz="1100" dirty="0"/>
            </a:br>
            <a:r>
              <a:rPr lang="en-GB" sz="1100" dirty="0"/>
              <a:t>        </a:t>
            </a:r>
            <a:r>
              <a:rPr lang="en-GB" sz="1100" b="1" dirty="0"/>
              <a:t>NIS:</a:t>
            </a:r>
            <a:r>
              <a:rPr lang="en-GB" sz="1100" dirty="0"/>
              <a:t> Worst value for each criterion.</a:t>
            </a:r>
            <a:br>
              <a:rPr lang="en-GB" sz="1100" dirty="0"/>
            </a:br>
            <a:endParaRPr sz="1100" dirty="0"/>
          </a:p>
          <a:p>
            <a:pPr marL="457200" lvl="0" indent="0" algn="l" rtl="0">
              <a:lnSpc>
                <a:spcPct val="115000"/>
              </a:lnSpc>
              <a:spcBef>
                <a:spcPts val="1200"/>
              </a:spcBef>
              <a:spcAft>
                <a:spcPts val="0"/>
              </a:spcAft>
              <a:buNone/>
            </a:pPr>
            <a:r>
              <a:rPr lang="en-GB" sz="1100" b="1" dirty="0"/>
              <a:t> </a:t>
            </a:r>
            <a:r>
              <a:rPr lang="en-GB" sz="1100" dirty="0"/>
              <a:t> 5. </a:t>
            </a:r>
            <a:r>
              <a:rPr lang="en-GB" sz="1100" b="1" dirty="0"/>
              <a:t>    Calculate Distances:  </a:t>
            </a:r>
            <a:r>
              <a:rPr lang="en-GB" sz="1100" dirty="0"/>
              <a:t>Distance of each alternative from PIS and NIS.</a:t>
            </a:r>
            <a:br>
              <a:rPr lang="en-GB" sz="1100" dirty="0"/>
            </a:br>
            <a:endParaRPr sz="1100" b="1" dirty="0"/>
          </a:p>
          <a:p>
            <a:pPr marL="457200" lvl="0" indent="0" algn="l" rtl="0">
              <a:lnSpc>
                <a:spcPct val="115000"/>
              </a:lnSpc>
              <a:spcBef>
                <a:spcPts val="1200"/>
              </a:spcBef>
              <a:spcAft>
                <a:spcPts val="0"/>
              </a:spcAft>
              <a:buNone/>
            </a:pPr>
            <a:endParaRPr sz="1100" b="1" dirty="0"/>
          </a:p>
          <a:p>
            <a:pPr marL="457200" lvl="0" indent="-298450" algn="l" rtl="0">
              <a:lnSpc>
                <a:spcPct val="115000"/>
              </a:lnSpc>
              <a:spcBef>
                <a:spcPts val="1200"/>
              </a:spcBef>
              <a:spcAft>
                <a:spcPts val="0"/>
              </a:spcAft>
              <a:buSzPts val="1100"/>
              <a:buChar char="●"/>
            </a:pPr>
            <a:r>
              <a:rPr lang="en-GB" sz="1100" b="1" dirty="0"/>
              <a:t>Outcome:</a:t>
            </a:r>
            <a:r>
              <a:rPr lang="en-GB" sz="1100" dirty="0"/>
              <a:t> Transparent, balanced, and weighted ranking of all options.</a:t>
            </a:r>
            <a:br>
              <a:rPr lang="en-GB" sz="1100" dirty="0"/>
            </a:br>
            <a:endParaRPr sz="1100" dirty="0"/>
          </a:p>
          <a:p>
            <a:pPr marL="0" lvl="0" indent="0" algn="l" rtl="0">
              <a:spcBef>
                <a:spcPts val="1200"/>
              </a:spcBef>
              <a:spcAft>
                <a:spcPts val="0"/>
              </a:spcAft>
              <a:buNone/>
            </a:pPr>
            <a:endParaRPr sz="1300" dirty="0">
              <a:solidFill>
                <a:schemeClr val="accent1"/>
              </a:solidFill>
              <a:latin typeface="Lato"/>
              <a:ea typeface="Lato"/>
              <a:cs typeface="Lato"/>
              <a:sym typeface="Lato"/>
            </a:endParaRPr>
          </a:p>
        </p:txBody>
      </p:sp>
      <p:sp>
        <p:nvSpPr>
          <p:cNvPr id="179" name="Google Shape;179;p25"/>
          <p:cNvSpPr txBox="1"/>
          <p:nvPr/>
        </p:nvSpPr>
        <p:spPr>
          <a:xfrm>
            <a:off x="6144025" y="918050"/>
            <a:ext cx="2748000" cy="36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80" name="Google Shape;180;p25"/>
          <p:cNvSpPr txBox="1"/>
          <p:nvPr/>
        </p:nvSpPr>
        <p:spPr>
          <a:xfrm>
            <a:off x="5815200" y="918050"/>
            <a:ext cx="3076800" cy="2865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100" b="1"/>
              <a:t>6. Compute Closeness Coefficient (CC)</a:t>
            </a:r>
            <a:endParaRPr sz="1100" b="1"/>
          </a:p>
          <a:p>
            <a:pPr marL="0" lvl="0" indent="0" algn="l" rtl="0">
              <a:lnSpc>
                <a:spcPct val="115000"/>
              </a:lnSpc>
              <a:spcBef>
                <a:spcPts val="1200"/>
              </a:spcBef>
              <a:spcAft>
                <a:spcPts val="0"/>
              </a:spcAft>
              <a:buNone/>
            </a:pPr>
            <a:endParaRPr sz="1100" b="1"/>
          </a:p>
          <a:p>
            <a:pPr marL="0" lvl="0" indent="0" algn="l" rtl="0">
              <a:lnSpc>
                <a:spcPct val="115000"/>
              </a:lnSpc>
              <a:spcBef>
                <a:spcPts val="1200"/>
              </a:spcBef>
              <a:spcAft>
                <a:spcPts val="0"/>
              </a:spcAft>
              <a:buNone/>
            </a:pPr>
            <a:endParaRPr sz="1100" b="1"/>
          </a:p>
          <a:p>
            <a:pPr marL="0" lvl="0" indent="0" algn="l" rtl="0">
              <a:lnSpc>
                <a:spcPct val="115000"/>
              </a:lnSpc>
              <a:spcBef>
                <a:spcPts val="1200"/>
              </a:spcBef>
              <a:spcAft>
                <a:spcPts val="0"/>
              </a:spcAft>
              <a:buNone/>
            </a:pPr>
            <a:endParaRPr sz="1100" b="1"/>
          </a:p>
          <a:p>
            <a:pPr marL="0" lvl="0" indent="0" algn="l" rtl="0">
              <a:lnSpc>
                <a:spcPct val="115000"/>
              </a:lnSpc>
              <a:spcBef>
                <a:spcPts val="1200"/>
              </a:spcBef>
              <a:spcAft>
                <a:spcPts val="1200"/>
              </a:spcAft>
              <a:buNone/>
            </a:pPr>
            <a:endParaRPr sz="1100" b="1"/>
          </a:p>
        </p:txBody>
      </p:sp>
      <p:pic>
        <p:nvPicPr>
          <p:cNvPr id="181" name="Google Shape;181;p25" title="topsis-2.png"/>
          <p:cNvPicPr preferRelativeResize="0"/>
          <p:nvPr/>
        </p:nvPicPr>
        <p:blipFill>
          <a:blip r:embed="rId3">
            <a:alphaModFix/>
          </a:blip>
          <a:stretch>
            <a:fillRect/>
          </a:stretch>
        </p:blipFill>
        <p:spPr>
          <a:xfrm>
            <a:off x="6048400" y="1489091"/>
            <a:ext cx="2305050" cy="952500"/>
          </a:xfrm>
          <a:prstGeom prst="rect">
            <a:avLst/>
          </a:prstGeom>
          <a:noFill/>
          <a:ln>
            <a:noFill/>
          </a:ln>
        </p:spPr>
      </p:pic>
      <p:pic>
        <p:nvPicPr>
          <p:cNvPr id="182" name="Google Shape;182;p25" title="topsis-3.png"/>
          <p:cNvPicPr preferRelativeResize="0"/>
          <p:nvPr/>
        </p:nvPicPr>
        <p:blipFill>
          <a:blip r:embed="rId4">
            <a:alphaModFix/>
          </a:blip>
          <a:stretch>
            <a:fillRect/>
          </a:stretch>
        </p:blipFill>
        <p:spPr>
          <a:xfrm>
            <a:off x="5346913" y="2387725"/>
            <a:ext cx="3708024" cy="125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aphicFrame>
        <p:nvGraphicFramePr>
          <p:cNvPr id="187" name="Google Shape;187;p26"/>
          <p:cNvGraphicFramePr/>
          <p:nvPr/>
        </p:nvGraphicFramePr>
        <p:xfrm>
          <a:off x="249555" y="728345"/>
          <a:ext cx="2318400" cy="1219240"/>
        </p:xfrm>
        <a:graphic>
          <a:graphicData uri="http://schemas.openxmlformats.org/drawingml/2006/table">
            <a:tbl>
              <a:tblPr firstRow="1" bandRow="1">
                <a:noFill/>
                <a:tableStyleId>{CE85E58B-5797-4A68-988C-CB66A8546181}</a:tableStyleId>
              </a:tblPr>
              <a:tblGrid>
                <a:gridCol w="772800">
                  <a:extLst>
                    <a:ext uri="{9D8B030D-6E8A-4147-A177-3AD203B41FA5}">
                      <a16:colId xmlns:a16="http://schemas.microsoft.com/office/drawing/2014/main" val="20000"/>
                    </a:ext>
                  </a:extLst>
                </a:gridCol>
                <a:gridCol w="772800">
                  <a:extLst>
                    <a:ext uri="{9D8B030D-6E8A-4147-A177-3AD203B41FA5}">
                      <a16:colId xmlns:a16="http://schemas.microsoft.com/office/drawing/2014/main" val="20001"/>
                    </a:ext>
                  </a:extLst>
                </a:gridCol>
                <a:gridCol w="772800">
                  <a:extLst>
                    <a:ext uri="{9D8B030D-6E8A-4147-A177-3AD203B41FA5}">
                      <a16:colId xmlns:a16="http://schemas.microsoft.com/office/drawing/2014/main" val="20002"/>
                    </a:ext>
                  </a:extLst>
                </a:gridCol>
              </a:tblGrid>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Drug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2</a:t>
                      </a:r>
                      <a:endParaRPr sz="1400" u="none" strike="noStrike" cap="none"/>
                    </a:p>
                  </a:txBody>
                  <a:tcPr marL="91450" marR="91450" marT="45725" marB="45725"/>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a</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4</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11</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b</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7</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12</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c</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5</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5</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188" name="Google Shape;188;p26"/>
          <p:cNvGraphicFramePr/>
          <p:nvPr/>
        </p:nvGraphicFramePr>
        <p:xfrm>
          <a:off x="3999865" y="728345"/>
          <a:ext cx="2318400" cy="1219240"/>
        </p:xfrm>
        <a:graphic>
          <a:graphicData uri="http://schemas.openxmlformats.org/drawingml/2006/table">
            <a:tbl>
              <a:tblPr firstRow="1" bandRow="1">
                <a:noFill/>
                <a:tableStyleId>{CE85E58B-5797-4A68-988C-CB66A8546181}</a:tableStyleId>
              </a:tblPr>
              <a:tblGrid>
                <a:gridCol w="772800">
                  <a:extLst>
                    <a:ext uri="{9D8B030D-6E8A-4147-A177-3AD203B41FA5}">
                      <a16:colId xmlns:a16="http://schemas.microsoft.com/office/drawing/2014/main" val="20000"/>
                    </a:ext>
                  </a:extLst>
                </a:gridCol>
                <a:gridCol w="772800">
                  <a:extLst>
                    <a:ext uri="{9D8B030D-6E8A-4147-A177-3AD203B41FA5}">
                      <a16:colId xmlns:a16="http://schemas.microsoft.com/office/drawing/2014/main" val="20001"/>
                    </a:ext>
                  </a:extLst>
                </a:gridCol>
                <a:gridCol w="772800">
                  <a:extLst>
                    <a:ext uri="{9D8B030D-6E8A-4147-A177-3AD203B41FA5}">
                      <a16:colId xmlns:a16="http://schemas.microsoft.com/office/drawing/2014/main" val="20002"/>
                    </a:ext>
                  </a:extLst>
                </a:gridCol>
              </a:tblGrid>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Drug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2</a:t>
                      </a:r>
                      <a:endParaRPr sz="1400" u="none" strike="noStrike" cap="none"/>
                    </a:p>
                  </a:txBody>
                  <a:tcPr marL="91450" marR="91450" marT="45725" marB="45725"/>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a</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0.42</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0.65</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b</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0.74</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0.70 </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c</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0.53</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0.29</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bl>
          </a:graphicData>
        </a:graphic>
      </p:graphicFrame>
      <p:sp>
        <p:nvSpPr>
          <p:cNvPr id="189" name="Google Shape;189;p26"/>
          <p:cNvSpPr txBox="1"/>
          <p:nvPr/>
        </p:nvSpPr>
        <p:spPr>
          <a:xfrm>
            <a:off x="2567940" y="1141730"/>
            <a:ext cx="1620520" cy="6407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000" b="0" i="0" u="none" strike="noStrike" cap="none">
                <a:solidFill>
                  <a:srgbClr val="000000"/>
                </a:solidFill>
                <a:latin typeface="Arial"/>
                <a:ea typeface="Arial"/>
                <a:cs typeface="Arial"/>
                <a:sym typeface="Arial"/>
              </a:rPr>
              <a:t>Norm Prop 1 = 9.40</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000" b="0" i="0" u="none" strike="noStrike" cap="none">
                <a:solidFill>
                  <a:srgbClr val="000000"/>
                </a:solidFill>
                <a:latin typeface="Arial"/>
                <a:ea typeface="Arial"/>
                <a:cs typeface="Arial"/>
                <a:sym typeface="Arial"/>
              </a:rPr>
              <a:t>Norm Prop 2 = 17.03</a:t>
            </a:r>
            <a:endParaRPr sz="1000" b="0" i="0" u="none" strike="noStrike" cap="none">
              <a:solidFill>
                <a:srgbClr val="000000"/>
              </a:solidFill>
              <a:latin typeface="Arial"/>
              <a:ea typeface="Arial"/>
              <a:cs typeface="Arial"/>
              <a:sym typeface="Arial"/>
            </a:endParaRPr>
          </a:p>
        </p:txBody>
      </p:sp>
      <p:graphicFrame>
        <p:nvGraphicFramePr>
          <p:cNvPr id="190" name="Google Shape;190;p26"/>
          <p:cNvGraphicFramePr/>
          <p:nvPr/>
        </p:nvGraphicFramePr>
        <p:xfrm>
          <a:off x="244475" y="2477770"/>
          <a:ext cx="2318400" cy="1219240"/>
        </p:xfrm>
        <a:graphic>
          <a:graphicData uri="http://schemas.openxmlformats.org/drawingml/2006/table">
            <a:tbl>
              <a:tblPr firstRow="1" bandRow="1">
                <a:noFill/>
                <a:tableStyleId>{CE85E58B-5797-4A68-988C-CB66A8546181}</a:tableStyleId>
              </a:tblPr>
              <a:tblGrid>
                <a:gridCol w="772800">
                  <a:extLst>
                    <a:ext uri="{9D8B030D-6E8A-4147-A177-3AD203B41FA5}">
                      <a16:colId xmlns:a16="http://schemas.microsoft.com/office/drawing/2014/main" val="20000"/>
                    </a:ext>
                  </a:extLst>
                </a:gridCol>
                <a:gridCol w="772800">
                  <a:extLst>
                    <a:ext uri="{9D8B030D-6E8A-4147-A177-3AD203B41FA5}">
                      <a16:colId xmlns:a16="http://schemas.microsoft.com/office/drawing/2014/main" val="20001"/>
                    </a:ext>
                  </a:extLst>
                </a:gridCol>
                <a:gridCol w="772800">
                  <a:extLst>
                    <a:ext uri="{9D8B030D-6E8A-4147-A177-3AD203B41FA5}">
                      <a16:colId xmlns:a16="http://schemas.microsoft.com/office/drawing/2014/main" val="20002"/>
                    </a:ext>
                  </a:extLst>
                </a:gridCol>
              </a:tblGrid>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Drug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2</a:t>
                      </a:r>
                      <a:endParaRPr sz="1400" u="none" strike="noStrike" cap="none"/>
                    </a:p>
                  </a:txBody>
                  <a:tcPr marL="91450" marR="91450" marT="45725" marB="45725"/>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a</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137266"/>
                          </a:solidFill>
                        </a:rPr>
                        <a:t>0.21</a:t>
                      </a:r>
                      <a:endParaRPr sz="1400" u="none" strike="noStrike" cap="none">
                        <a:solidFill>
                          <a:srgbClr val="137266"/>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0.325</a:t>
                      </a:r>
                      <a:endParaRPr sz="1400" u="none" strike="noStrike" cap="none">
                        <a:solidFill>
                          <a:srgbClr val="137266"/>
                        </a:solidFill>
                      </a:endParaRPr>
                    </a:p>
                  </a:txBody>
                  <a:tcPr marL="91450" marR="91450" marT="45725" marB="45725"/>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b</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D03100"/>
                          </a:solidFill>
                        </a:rPr>
                        <a:t>0.37</a:t>
                      </a:r>
                      <a:endParaRPr sz="1400" u="none" strike="noStrike" cap="none">
                        <a:solidFill>
                          <a:srgbClr val="D031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137266"/>
                          </a:solidFill>
                        </a:rPr>
                        <a:t>0.35 </a:t>
                      </a:r>
                      <a:endParaRPr sz="1400" u="none" strike="noStrike" cap="none">
                        <a:solidFill>
                          <a:srgbClr val="D03100"/>
                        </a:solidFill>
                      </a:endParaRPr>
                    </a:p>
                  </a:txBody>
                  <a:tcPr marL="91450" marR="91450" marT="45725" marB="45725"/>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c</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0.26</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 </a:t>
                      </a:r>
                      <a:r>
                        <a:rPr lang="en-GB" sz="1400" u="none" strike="noStrike" cap="none">
                          <a:solidFill>
                            <a:srgbClr val="D03100"/>
                          </a:solidFill>
                        </a:rPr>
                        <a:t>0.145</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bl>
          </a:graphicData>
        </a:graphic>
      </p:graphicFrame>
      <p:sp>
        <p:nvSpPr>
          <p:cNvPr id="191" name="Google Shape;191;p26"/>
          <p:cNvSpPr txBox="1"/>
          <p:nvPr/>
        </p:nvSpPr>
        <p:spPr>
          <a:xfrm>
            <a:off x="1029970" y="3696970"/>
            <a:ext cx="152781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  0.5      |    0.5</a:t>
            </a:r>
            <a:endParaRPr sz="1400" b="0" i="0" u="none" strike="noStrike" cap="none">
              <a:solidFill>
                <a:srgbClr val="000000"/>
              </a:solidFill>
              <a:latin typeface="Arial"/>
              <a:ea typeface="Arial"/>
              <a:cs typeface="Arial"/>
              <a:sym typeface="Arial"/>
            </a:endParaRPr>
          </a:p>
        </p:txBody>
      </p:sp>
      <p:sp>
        <p:nvSpPr>
          <p:cNvPr id="192" name="Google Shape;192;p26"/>
          <p:cNvSpPr txBox="1"/>
          <p:nvPr/>
        </p:nvSpPr>
        <p:spPr>
          <a:xfrm>
            <a:off x="192405" y="3696970"/>
            <a:ext cx="106616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x weight :</a:t>
            </a:r>
            <a:endParaRPr sz="1400" b="0" i="0" u="none" strike="noStrike" cap="none">
              <a:solidFill>
                <a:srgbClr val="000000"/>
              </a:solidFill>
              <a:latin typeface="Arial"/>
              <a:ea typeface="Arial"/>
              <a:cs typeface="Arial"/>
              <a:sym typeface="Arial"/>
            </a:endParaRPr>
          </a:p>
        </p:txBody>
      </p:sp>
      <p:graphicFrame>
        <p:nvGraphicFramePr>
          <p:cNvPr id="193" name="Google Shape;193;p26"/>
          <p:cNvGraphicFramePr/>
          <p:nvPr/>
        </p:nvGraphicFramePr>
        <p:xfrm>
          <a:off x="2978150" y="2463800"/>
          <a:ext cx="5279375" cy="1892925"/>
        </p:xfrm>
        <a:graphic>
          <a:graphicData uri="http://schemas.openxmlformats.org/drawingml/2006/table">
            <a:tbl>
              <a:tblPr firstRow="1" bandRow="1">
                <a:noFill/>
                <a:tableStyleId>{CE85E58B-5797-4A68-988C-CB66A8546181}</a:tableStyleId>
              </a:tblPr>
              <a:tblGrid>
                <a:gridCol w="670550">
                  <a:extLst>
                    <a:ext uri="{9D8B030D-6E8A-4147-A177-3AD203B41FA5}">
                      <a16:colId xmlns:a16="http://schemas.microsoft.com/office/drawing/2014/main" val="20000"/>
                    </a:ext>
                  </a:extLst>
                </a:gridCol>
                <a:gridCol w="768350">
                  <a:extLst>
                    <a:ext uri="{9D8B030D-6E8A-4147-A177-3AD203B41FA5}">
                      <a16:colId xmlns:a16="http://schemas.microsoft.com/office/drawing/2014/main" val="20001"/>
                    </a:ext>
                  </a:extLst>
                </a:gridCol>
                <a:gridCol w="840100">
                  <a:extLst>
                    <a:ext uri="{9D8B030D-6E8A-4147-A177-3AD203B41FA5}">
                      <a16:colId xmlns:a16="http://schemas.microsoft.com/office/drawing/2014/main" val="20002"/>
                    </a:ext>
                  </a:extLst>
                </a:gridCol>
                <a:gridCol w="711825">
                  <a:extLst>
                    <a:ext uri="{9D8B030D-6E8A-4147-A177-3AD203B41FA5}">
                      <a16:colId xmlns:a16="http://schemas.microsoft.com/office/drawing/2014/main" val="20003"/>
                    </a:ext>
                  </a:extLst>
                </a:gridCol>
                <a:gridCol w="539125">
                  <a:extLst>
                    <a:ext uri="{9D8B030D-6E8A-4147-A177-3AD203B41FA5}">
                      <a16:colId xmlns:a16="http://schemas.microsoft.com/office/drawing/2014/main" val="20004"/>
                    </a:ext>
                  </a:extLst>
                </a:gridCol>
                <a:gridCol w="993775">
                  <a:extLst>
                    <a:ext uri="{9D8B030D-6E8A-4147-A177-3AD203B41FA5}">
                      <a16:colId xmlns:a16="http://schemas.microsoft.com/office/drawing/2014/main" val="20005"/>
                    </a:ext>
                  </a:extLst>
                </a:gridCol>
                <a:gridCol w="755650">
                  <a:extLst>
                    <a:ext uri="{9D8B030D-6E8A-4147-A177-3AD203B41FA5}">
                      <a16:colId xmlns:a16="http://schemas.microsoft.com/office/drawing/2014/main" val="20006"/>
                    </a:ext>
                  </a:extLst>
                </a:gridCol>
              </a:tblGrid>
              <a:tr h="4292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Drug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Prop 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x= S+ + 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C=S-/x</a:t>
                      </a:r>
                      <a:endParaRPr sz="1400" u="none" strike="noStrike" cap="none"/>
                    </a:p>
                  </a:txBody>
                  <a:tcPr marL="91450" marR="91450" marT="45725" marB="45725"/>
                </a:tc>
                <a:extLst>
                  <a:ext uri="{0D108BD9-81ED-4DB2-BD59-A6C34878D82A}">
                    <a16:rowId xmlns:a16="http://schemas.microsoft.com/office/drawing/2014/main" val="10000"/>
                  </a:ext>
                </a:extLst>
              </a:tr>
              <a:tr h="42862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a</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137266"/>
                          </a:solidFill>
                        </a:rPr>
                        <a:t>0.21</a:t>
                      </a:r>
                      <a:endParaRPr sz="1400" u="none" strike="noStrike" cap="none">
                        <a:solidFill>
                          <a:srgbClr val="137266"/>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0.325</a:t>
                      </a:r>
                      <a:endParaRPr sz="1400" u="none" strike="noStrike" cap="none">
                        <a:solidFill>
                          <a:srgbClr val="137266"/>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0.03</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0.24</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0.27</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0.88</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4292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b</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D03100"/>
                          </a:solidFill>
                        </a:rPr>
                        <a:t>0.37</a:t>
                      </a:r>
                      <a:endParaRPr sz="1400" u="none" strike="noStrike" cap="none">
                        <a:solidFill>
                          <a:srgbClr val="D031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137266"/>
                          </a:solidFill>
                        </a:rPr>
                        <a:t>0.35 </a:t>
                      </a:r>
                      <a:endParaRPr sz="1400" u="none" strike="noStrike" cap="none">
                        <a:solidFill>
                          <a:srgbClr val="D031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0.16</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0.21</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0.37</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0.56</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605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c</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0.26</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 </a:t>
                      </a:r>
                      <a:r>
                        <a:rPr lang="en-GB" sz="1400" u="none" strike="noStrike" cap="none">
                          <a:solidFill>
                            <a:srgbClr val="D03100"/>
                          </a:solidFill>
                        </a:rPr>
                        <a:t>0.145</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0.21</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0.11</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0.32</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dk2"/>
                          </a:solidFill>
                        </a:rPr>
                        <a:t>0.34</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bl>
          </a:graphicData>
        </a:graphic>
      </p:graphicFrame>
      <p:sp>
        <p:nvSpPr>
          <p:cNvPr id="194" name="Google Shape;194;p26"/>
          <p:cNvSpPr txBox="1"/>
          <p:nvPr/>
        </p:nvSpPr>
        <p:spPr>
          <a:xfrm>
            <a:off x="2884170" y="4408170"/>
            <a:ext cx="4311650"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S1+ = root( (0.21-0.21)^2 + (0.325-0.35)^2) = 0.03</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S1- = root( (0.21-0.37)^2 + (0.325-0.145)^2) = 0.24</a:t>
            </a:r>
            <a:endParaRPr sz="1200" b="0" i="0" u="none" strike="noStrike" cap="none">
              <a:solidFill>
                <a:srgbClr val="000000"/>
              </a:solidFill>
              <a:latin typeface="Arial"/>
              <a:ea typeface="Arial"/>
              <a:cs typeface="Arial"/>
              <a:sym typeface="Arial"/>
            </a:endParaRPr>
          </a:p>
        </p:txBody>
      </p:sp>
      <p:sp>
        <p:nvSpPr>
          <p:cNvPr id="195" name="Google Shape;195;p26"/>
          <p:cNvSpPr txBox="1"/>
          <p:nvPr/>
        </p:nvSpPr>
        <p:spPr>
          <a:xfrm>
            <a:off x="192400" y="105600"/>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600" b="1" i="1" u="none" strike="noStrike" cap="none">
                <a:solidFill>
                  <a:srgbClr val="1A1A1A"/>
                </a:solidFill>
                <a:latin typeface="Lato"/>
                <a:ea typeface="Lato"/>
                <a:cs typeface="Lato"/>
                <a:sym typeface="Lato"/>
              </a:rPr>
              <a:t>TOPSIS CALCULATION</a:t>
            </a:r>
            <a:endParaRPr sz="1600" b="1" i="1" u="none" strike="noStrike" cap="none">
              <a:solidFill>
                <a:srgbClr val="1A1A1A"/>
              </a:solidFill>
              <a:latin typeface="Lato"/>
              <a:ea typeface="Lato"/>
              <a:cs typeface="Lato"/>
              <a:sym typeface="Lato"/>
            </a:endParaRPr>
          </a:p>
        </p:txBody>
      </p:sp>
      <p:sp>
        <p:nvSpPr>
          <p:cNvPr id="196" name="Google Shape;196;p26"/>
          <p:cNvSpPr txBox="1"/>
          <p:nvPr/>
        </p:nvSpPr>
        <p:spPr>
          <a:xfrm>
            <a:off x="8369300" y="2885440"/>
            <a:ext cx="1527175" cy="1168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Rank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Rank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Rank 3</a:t>
            </a:r>
            <a:endParaRPr sz="1400" b="0" i="0" u="none" strike="noStrike" cap="none">
              <a:solidFill>
                <a:srgbClr val="000000"/>
              </a:solidFill>
              <a:latin typeface="Arial"/>
              <a:ea typeface="Arial"/>
              <a:cs typeface="Arial"/>
              <a:sym typeface="Arial"/>
            </a:endParaRPr>
          </a:p>
        </p:txBody>
      </p:sp>
      <p:sp>
        <p:nvSpPr>
          <p:cNvPr id="197" name="Google Shape;197;p26"/>
          <p:cNvSpPr txBox="1"/>
          <p:nvPr/>
        </p:nvSpPr>
        <p:spPr>
          <a:xfrm>
            <a:off x="3999865" y="492125"/>
            <a:ext cx="1527175"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000" b="0" i="0" u="none" strike="noStrike" cap="none">
                <a:solidFill>
                  <a:srgbClr val="000000"/>
                </a:solidFill>
                <a:latin typeface="Arial"/>
                <a:ea typeface="Arial"/>
                <a:cs typeface="Arial"/>
                <a:sym typeface="Arial"/>
              </a:rPr>
              <a:t>Divide by Norm</a:t>
            </a:r>
            <a:endParaRPr sz="1000" b="0" i="0" u="none" strike="noStrike" cap="none">
              <a:solidFill>
                <a:srgbClr val="000000"/>
              </a:solidFill>
              <a:latin typeface="Arial"/>
              <a:ea typeface="Arial"/>
              <a:cs typeface="Arial"/>
              <a:sym typeface="Arial"/>
            </a:endParaRPr>
          </a:p>
        </p:txBody>
      </p:sp>
      <p:sp>
        <p:nvSpPr>
          <p:cNvPr id="198" name="Google Shape;198;p26"/>
          <p:cNvSpPr txBox="1"/>
          <p:nvPr/>
        </p:nvSpPr>
        <p:spPr>
          <a:xfrm>
            <a:off x="192405" y="2232660"/>
            <a:ext cx="1527175"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000" b="0" i="0" u="none" strike="noStrike" cap="none">
                <a:solidFill>
                  <a:srgbClr val="000000"/>
                </a:solidFill>
                <a:latin typeface="Arial"/>
                <a:ea typeface="Arial"/>
                <a:cs typeface="Arial"/>
                <a:sym typeface="Arial"/>
              </a:rPr>
              <a:t>Multiply by weight</a:t>
            </a:r>
            <a:endParaRPr sz="1000" b="0" i="0" u="none" strike="noStrike" cap="none">
              <a:solidFill>
                <a:srgbClr val="000000"/>
              </a:solidFill>
              <a:latin typeface="Arial"/>
              <a:ea typeface="Arial"/>
              <a:cs typeface="Arial"/>
              <a:sym typeface="Arial"/>
            </a:endParaRPr>
          </a:p>
        </p:txBody>
      </p:sp>
      <p:sp>
        <p:nvSpPr>
          <p:cNvPr id="199" name="Google Shape;199;p26"/>
          <p:cNvSpPr txBox="1"/>
          <p:nvPr/>
        </p:nvSpPr>
        <p:spPr>
          <a:xfrm>
            <a:off x="2978150" y="2218690"/>
            <a:ext cx="2550795"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000" b="0" i="0" u="none" strike="noStrike" cap="none">
                <a:solidFill>
                  <a:srgbClr val="000000"/>
                </a:solidFill>
                <a:latin typeface="Arial"/>
                <a:ea typeface="Arial"/>
                <a:cs typeface="Arial"/>
                <a:sym typeface="Arial"/>
              </a:rPr>
              <a:t>Calculate relative closeness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p:nvPr/>
        </p:nvSpPr>
        <p:spPr>
          <a:xfrm>
            <a:off x="130875" y="565725"/>
            <a:ext cx="4372500" cy="42192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Lato"/>
                <a:ea typeface="Lato"/>
                <a:cs typeface="Lato"/>
                <a:sym typeface="Lato"/>
              </a:rPr>
              <a:t>SIDER:</a:t>
            </a:r>
            <a:endParaRPr sz="1100" b="1"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Umls_id</a:t>
            </a:r>
            <a:r>
              <a:rPr lang="en-GB" sz="1100" b="1" i="0" u="none" strike="noStrike" cap="none">
                <a:solidFill>
                  <a:schemeClr val="accent1"/>
                </a:solidFill>
                <a:latin typeface="Lato"/>
                <a:ea typeface="Lato"/>
                <a:cs typeface="Lato"/>
                <a:sym typeface="Lato"/>
              </a:rPr>
              <a:t> </a:t>
            </a:r>
            <a:r>
              <a:rPr lang="en-GB" sz="1100" b="0" i="0" u="none" strike="noStrike" cap="none">
                <a:solidFill>
                  <a:schemeClr val="accent1"/>
                </a:solidFill>
                <a:latin typeface="Lato"/>
                <a:ea typeface="Lato"/>
                <a:cs typeface="Lato"/>
                <a:sym typeface="Lato"/>
              </a:rPr>
              <a:t>-</a:t>
            </a:r>
            <a:r>
              <a:rPr lang="en-GB" sz="1100" b="0" i="0" u="none" strike="noStrike" cap="none">
                <a:solidFill>
                  <a:srgbClr val="000000"/>
                </a:solidFill>
                <a:latin typeface="Lato"/>
                <a:ea typeface="Lato"/>
                <a:cs typeface="Lato"/>
                <a:sym typeface="Lato"/>
              </a:rPr>
              <a:t>Unique identifier for the drug in the Unified Medical Language System (UMLS).</a:t>
            </a:r>
            <a:endParaRPr sz="11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rgbClr val="000000"/>
                </a:solidFill>
                <a:latin typeface="Lato"/>
                <a:ea typeface="Lato"/>
                <a:cs typeface="Lato"/>
                <a:sym typeface="Lato"/>
              </a:rPr>
              <a:t>Pref_low</a:t>
            </a:r>
            <a:r>
              <a:rPr lang="en-GB" sz="1100" b="0" i="0" u="none" strike="noStrike" cap="none">
                <a:solidFill>
                  <a:srgbClr val="000000"/>
                </a:solidFill>
                <a:latin typeface="Lato"/>
                <a:ea typeface="Lato"/>
                <a:cs typeface="Lato"/>
                <a:sym typeface="Lato"/>
              </a:rPr>
              <a:t>- Whether the side effect is a Preferred Term (PT) or Lower-Level Term (LLT) in MedDRA.</a:t>
            </a:r>
            <a:endParaRPr sz="11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rgbClr val="000000"/>
                </a:solidFill>
                <a:latin typeface="Lato"/>
                <a:ea typeface="Lato"/>
                <a:cs typeface="Lato"/>
                <a:sym typeface="Lato"/>
              </a:rPr>
              <a:t>Medra</a:t>
            </a:r>
            <a:r>
              <a:rPr lang="en-GB" sz="1100" b="0" i="0" u="none" strike="noStrike" cap="none">
                <a:solidFill>
                  <a:srgbClr val="000000"/>
                </a:solidFill>
                <a:latin typeface="Lato"/>
                <a:ea typeface="Lato"/>
                <a:cs typeface="Lato"/>
                <a:sym typeface="Lato"/>
              </a:rPr>
              <a:t>-The MedDRA (Medical Dictionary for Regulatory Activities) code for the side effect.</a:t>
            </a:r>
            <a:endParaRPr sz="11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rgbClr val="000000"/>
                </a:solidFill>
                <a:latin typeface="Lato"/>
                <a:ea typeface="Lato"/>
                <a:cs typeface="Lato"/>
                <a:sym typeface="Lato"/>
              </a:rPr>
              <a:t>Se</a:t>
            </a:r>
            <a:r>
              <a:rPr lang="en-GB" sz="1100" b="0" i="0" u="none" strike="noStrike" cap="none">
                <a:solidFill>
                  <a:srgbClr val="000000"/>
                </a:solidFill>
                <a:latin typeface="Lato"/>
                <a:ea typeface="Lato"/>
                <a:cs typeface="Lato"/>
                <a:sym typeface="Lato"/>
              </a:rPr>
              <a:t>- Side effect description (e.g., "Pain", "Rash", "Anaemia").</a:t>
            </a:r>
            <a:endParaRPr sz="11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rgbClr val="000000"/>
                </a:solidFill>
                <a:latin typeface="Lato"/>
                <a:ea typeface="Lato"/>
                <a:cs typeface="Lato"/>
                <a:sym typeface="Lato"/>
              </a:rPr>
              <a:t>Gname </a:t>
            </a:r>
            <a:r>
              <a:rPr lang="en-GB" sz="1100" b="0" i="0" u="none" strike="noStrike" cap="none">
                <a:solidFill>
                  <a:srgbClr val="000000"/>
                </a:solidFill>
                <a:latin typeface="Lato"/>
                <a:ea typeface="Lato"/>
                <a:cs typeface="Lato"/>
                <a:sym typeface="Lato"/>
              </a:rPr>
              <a:t>-  The generic drug name associated with the side effect.</a:t>
            </a:r>
            <a:endParaRPr sz="1100" b="0" i="0" u="none" strike="noStrike" cap="none">
              <a:solidFill>
                <a:srgbClr val="000000"/>
              </a:solidFill>
              <a:latin typeface="Lato"/>
              <a:ea typeface="Lato"/>
              <a:cs typeface="Lato"/>
              <a:sym typeface="Lato"/>
            </a:endParaRPr>
          </a:p>
        </p:txBody>
      </p:sp>
      <p:sp>
        <p:nvSpPr>
          <p:cNvPr id="205" name="Google Shape;205;p27"/>
          <p:cNvSpPr txBox="1"/>
          <p:nvPr/>
        </p:nvSpPr>
        <p:spPr>
          <a:xfrm>
            <a:off x="552975" y="3288425"/>
            <a:ext cx="3950400" cy="11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drugs :1,430 drugs</a:t>
            </a:r>
            <a:endParaRPr sz="11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side effects : </a:t>
            </a:r>
            <a:r>
              <a:rPr lang="en-GB" sz="1050" b="1" i="0" u="none" strike="noStrike" cap="none">
                <a:solidFill>
                  <a:srgbClr val="333333"/>
                </a:solidFill>
                <a:latin typeface="Arial"/>
                <a:ea typeface="Arial"/>
                <a:cs typeface="Arial"/>
                <a:sym typeface="Arial"/>
              </a:rPr>
              <a:t>5868</a:t>
            </a:r>
            <a:endParaRPr sz="1050" b="1"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50" b="1">
              <a:solidFill>
                <a:srgbClr val="333333"/>
              </a:solidFil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Arial"/>
                <a:ea typeface="Arial"/>
                <a:cs typeface="Arial"/>
                <a:sym typeface="Arial"/>
              </a:rPr>
              <a:t>SIDER dataset is maintained and curated by the European Bioinformatics Institute (EBI), which is part of the European Molecular Biology Laboratory (EMBL).</a:t>
            </a:r>
            <a:endParaRPr sz="1100" b="0" i="0" u="none" strike="noStrike" cap="none">
              <a:solidFill>
                <a:srgbClr val="000000"/>
              </a:solidFill>
              <a:latin typeface="Lato"/>
              <a:ea typeface="Lato"/>
              <a:cs typeface="Lato"/>
              <a:sym typeface="Lato"/>
            </a:endParaRPr>
          </a:p>
        </p:txBody>
      </p:sp>
      <p:sp>
        <p:nvSpPr>
          <p:cNvPr id="206" name="Google Shape;206;p27"/>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GB" sz="1600" b="1" i="1" u="none" strike="noStrike" cap="none">
                <a:solidFill>
                  <a:srgbClr val="000000"/>
                </a:solidFill>
                <a:latin typeface="Lato"/>
                <a:ea typeface="Lato"/>
                <a:cs typeface="Lato"/>
                <a:sym typeface="Lato"/>
              </a:rPr>
              <a:t>DATASETS</a:t>
            </a:r>
            <a:endParaRPr sz="1600" b="1" i="1" u="none" strike="noStrike" cap="none">
              <a:solidFill>
                <a:srgbClr val="000000"/>
              </a:solidFill>
              <a:latin typeface="Lato"/>
              <a:ea typeface="Lato"/>
              <a:cs typeface="Lato"/>
              <a:sym typeface="Lato"/>
            </a:endParaRPr>
          </a:p>
          <a:p>
            <a:pPr marL="0" marR="0" lvl="0" indent="0" algn="l" rtl="0">
              <a:lnSpc>
                <a:spcPct val="115000"/>
              </a:lnSpc>
              <a:spcBef>
                <a:spcPts val="0"/>
              </a:spcBef>
              <a:spcAft>
                <a:spcPts val="0"/>
              </a:spcAft>
              <a:buClr>
                <a:srgbClr val="000000"/>
              </a:buClr>
              <a:buSzPts val="1600"/>
              <a:buFont typeface="Arial"/>
              <a:buNone/>
            </a:pPr>
            <a:endParaRPr sz="1600" b="1" i="1" u="none" strike="noStrike" cap="none">
              <a:solidFill>
                <a:srgbClr val="000000"/>
              </a:solidFill>
              <a:latin typeface="Lato"/>
              <a:ea typeface="Lato"/>
              <a:cs typeface="Lato"/>
              <a:sym typeface="Lato"/>
            </a:endParaRPr>
          </a:p>
        </p:txBody>
      </p:sp>
      <p:sp>
        <p:nvSpPr>
          <p:cNvPr id="207" name="Google Shape;207;p27"/>
          <p:cNvSpPr txBox="1"/>
          <p:nvPr/>
        </p:nvSpPr>
        <p:spPr>
          <a:xfrm>
            <a:off x="4654025" y="606775"/>
            <a:ext cx="4372500" cy="21795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Lato"/>
                <a:ea typeface="Lato"/>
                <a:cs typeface="Lato"/>
                <a:sym typeface="Lato"/>
              </a:rPr>
              <a:t>KIBA:</a:t>
            </a:r>
            <a:endParaRPr sz="1100" b="1"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CHEMBLID </a:t>
            </a:r>
            <a:r>
              <a:rPr lang="en-GB" sz="1100" b="0" i="0" u="none" strike="noStrike" cap="none">
                <a:solidFill>
                  <a:schemeClr val="dk2"/>
                </a:solidFill>
                <a:latin typeface="Lato"/>
                <a:ea typeface="Lato"/>
                <a:cs typeface="Lato"/>
                <a:sym typeface="Lato"/>
              </a:rPr>
              <a:t> - drug id</a:t>
            </a:r>
            <a:endParaRPr sz="1100" b="0" i="0" u="none" strike="noStrike" cap="none">
              <a:solidFill>
                <a:schemeClr val="dk2"/>
              </a:solidFill>
              <a:latin typeface="Lato"/>
              <a:ea typeface="Lato"/>
              <a:cs typeface="Lato"/>
              <a:sym typeface="Lato"/>
            </a:endParaRPr>
          </a:p>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ProteinID </a:t>
            </a:r>
            <a:r>
              <a:rPr lang="en-GB" sz="1100" b="0" i="0" u="none" strike="noStrike" cap="none">
                <a:solidFill>
                  <a:schemeClr val="dk2"/>
                </a:solidFill>
                <a:latin typeface="Lato"/>
                <a:ea typeface="Lato"/>
                <a:cs typeface="Lato"/>
                <a:sym typeface="Lato"/>
              </a:rPr>
              <a:t>- protein id</a:t>
            </a:r>
            <a:endParaRPr sz="1100" b="0"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compound_SMILES </a:t>
            </a:r>
            <a:r>
              <a:rPr lang="en-GB" sz="1100" b="0" i="0" u="none" strike="noStrike" cap="none">
                <a:solidFill>
                  <a:schemeClr val="dk2"/>
                </a:solidFill>
                <a:latin typeface="Lato"/>
                <a:ea typeface="Lato"/>
                <a:cs typeface="Lato"/>
                <a:sym typeface="Lato"/>
              </a:rPr>
              <a:t>- a text-based representation of a chemical molecule</a:t>
            </a:r>
            <a:endParaRPr sz="1100" b="0"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Target_seq - </a:t>
            </a:r>
            <a:r>
              <a:rPr lang="en-GB" sz="1100" b="0" i="0" u="none" strike="noStrike" cap="none">
                <a:solidFill>
                  <a:schemeClr val="dk2"/>
                </a:solidFill>
                <a:latin typeface="Lato"/>
                <a:ea typeface="Lato"/>
                <a:cs typeface="Lato"/>
                <a:sym typeface="Lato"/>
              </a:rPr>
              <a:t>amino acid sequence of protein</a:t>
            </a:r>
            <a:endParaRPr sz="1100" b="0" i="0" u="none" strike="noStrike" cap="none">
              <a:solidFill>
                <a:schemeClr val="dk2"/>
              </a:solidFill>
              <a:latin typeface="Lato"/>
              <a:ea typeface="Lato"/>
              <a:cs typeface="Lato"/>
              <a:sym typeface="Lato"/>
            </a:endParaRPr>
          </a:p>
          <a:p>
            <a:pPr marL="457200" marR="0" lvl="0" indent="-228600" algn="l" rtl="0">
              <a:lnSpc>
                <a:spcPct val="100000"/>
              </a:lnSpc>
              <a:spcBef>
                <a:spcPts val="0"/>
              </a:spcBef>
              <a:spcAft>
                <a:spcPts val="0"/>
              </a:spcAft>
              <a:buClr>
                <a:schemeClr val="dk2"/>
              </a:buClr>
              <a:buSzPts val="1100"/>
              <a:buFont typeface="Lato"/>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i="0" u="none" strike="noStrike" cap="none">
                <a:solidFill>
                  <a:schemeClr val="dk2"/>
                </a:solidFill>
                <a:latin typeface="Lato"/>
                <a:ea typeface="Lato"/>
                <a:cs typeface="Lato"/>
                <a:sym typeface="Lato"/>
              </a:rPr>
              <a:t>Ki, Kd and IC50 (KIBA Score) - </a:t>
            </a:r>
            <a:r>
              <a:rPr lang="en-GB" sz="1100" b="0" i="0" u="none" strike="noStrike" cap="none">
                <a:solidFill>
                  <a:schemeClr val="dk2"/>
                </a:solidFill>
                <a:latin typeface="Lato"/>
                <a:ea typeface="Lato"/>
                <a:cs typeface="Lato"/>
                <a:sym typeface="Lato"/>
              </a:rPr>
              <a:t>Binding affinity </a:t>
            </a:r>
            <a:endParaRPr sz="1100" b="0"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p:txBody>
      </p:sp>
      <p:sp>
        <p:nvSpPr>
          <p:cNvPr id="208" name="Google Shape;208;p27"/>
          <p:cNvSpPr txBox="1"/>
          <p:nvPr/>
        </p:nvSpPr>
        <p:spPr>
          <a:xfrm>
            <a:off x="4865075" y="3288425"/>
            <a:ext cx="3950400" cy="11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drugs : </a:t>
            </a:r>
            <a:r>
              <a:rPr lang="en-GB" sz="1100" b="1" i="0" u="none" strike="noStrike" cap="none">
                <a:solidFill>
                  <a:schemeClr val="dk2"/>
                </a:solidFill>
                <a:latin typeface="Lato"/>
                <a:ea typeface="Lato"/>
                <a:cs typeface="Lato"/>
                <a:sym typeface="Lato"/>
              </a:rPr>
              <a:t>2,111</a:t>
            </a:r>
            <a:endParaRPr sz="11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proteins : </a:t>
            </a:r>
            <a:r>
              <a:rPr lang="en-GB" sz="1100" b="1" i="0" u="none" strike="noStrike" cap="none">
                <a:solidFill>
                  <a:schemeClr val="dk2"/>
                </a:solidFill>
                <a:latin typeface="Lato"/>
                <a:ea typeface="Lato"/>
                <a:cs typeface="Lato"/>
                <a:sym typeface="Lato"/>
              </a:rPr>
              <a:t>229</a:t>
            </a:r>
            <a:endParaRPr sz="11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Lato"/>
                <a:ea typeface="Lato"/>
                <a:cs typeface="Lato"/>
                <a:sym typeface="Lato"/>
              </a:rPr>
              <a:t>Total number of drug-target pairs :</a:t>
            </a:r>
            <a:r>
              <a:rPr lang="en-GB" sz="1100" b="0" i="0" u="none" strike="noStrike" cap="none">
                <a:solidFill>
                  <a:srgbClr val="000000"/>
                </a:solidFill>
                <a:latin typeface="Arial"/>
                <a:ea typeface="Arial"/>
                <a:cs typeface="Arial"/>
                <a:sym typeface="Arial"/>
              </a:rPr>
              <a:t> </a:t>
            </a:r>
            <a:r>
              <a:rPr lang="en-GB" sz="1100" b="1" i="0" u="none" strike="noStrike" cap="none">
                <a:solidFill>
                  <a:schemeClr val="dk2"/>
                </a:solidFill>
                <a:latin typeface="Lato"/>
                <a:ea typeface="Lato"/>
                <a:cs typeface="Lato"/>
                <a:sym typeface="Lato"/>
              </a:rPr>
              <a:t>118,254</a:t>
            </a:r>
            <a:r>
              <a:rPr lang="en-GB"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130875" y="565725"/>
            <a:ext cx="4372500" cy="42192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a:solidFill>
                  <a:schemeClr val="dk2"/>
                </a:solidFill>
                <a:latin typeface="Lato"/>
                <a:ea typeface="Lato"/>
                <a:cs typeface="Lato"/>
                <a:sym typeface="Lato"/>
              </a:rPr>
              <a:t>Drug Bank DDI</a:t>
            </a:r>
            <a:r>
              <a:rPr lang="en-GB" sz="1100" b="1" i="0" u="none" strike="noStrike" cap="none">
                <a:solidFill>
                  <a:schemeClr val="dk2"/>
                </a:solidFill>
                <a:latin typeface="Lato"/>
                <a:ea typeface="Lato"/>
                <a:cs typeface="Lato"/>
                <a:sym typeface="Lato"/>
              </a:rPr>
              <a:t>:</a:t>
            </a:r>
            <a:endParaRPr sz="1100" b="1"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solidFill>
                  <a:schemeClr val="dk2"/>
                </a:solidFill>
                <a:latin typeface="Lato"/>
                <a:ea typeface="Lato"/>
                <a:cs typeface="Lato"/>
                <a:sym typeface="Lato"/>
              </a:rPr>
              <a:t>X1</a:t>
            </a:r>
            <a:r>
              <a:rPr lang="en-GB" sz="1100" b="0" i="0" u="none" strike="noStrike" cap="none">
                <a:solidFill>
                  <a:schemeClr val="accent1"/>
                </a:solidFill>
                <a:latin typeface="Lato"/>
                <a:ea typeface="Lato"/>
                <a:cs typeface="Lato"/>
                <a:sym typeface="Lato"/>
              </a:rPr>
              <a:t>-</a:t>
            </a:r>
            <a:r>
              <a:rPr lang="en-GB" sz="1100">
                <a:latin typeface="Lato"/>
                <a:ea typeface="Lato"/>
                <a:cs typeface="Lato"/>
                <a:sym typeface="Lato"/>
              </a:rPr>
              <a:t>Drug 1 considered for DDI</a:t>
            </a:r>
            <a:endParaRPr sz="1100">
              <a:latin typeface="Lato"/>
              <a:ea typeface="Lato"/>
              <a:cs typeface="Lato"/>
              <a:sym typeface="Lato"/>
            </a:endParaRPr>
          </a:p>
          <a:p>
            <a:pPr marL="457200" marR="0" lvl="0" indent="0" algn="l" rtl="0">
              <a:lnSpc>
                <a:spcPct val="100000"/>
              </a:lnSpc>
              <a:spcBef>
                <a:spcPts val="0"/>
              </a:spcBef>
              <a:spcAft>
                <a:spcPts val="0"/>
              </a:spcAft>
              <a:buNone/>
            </a:pPr>
            <a:endParaRPr sz="1100">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latin typeface="Lato"/>
                <a:ea typeface="Lato"/>
                <a:cs typeface="Lato"/>
                <a:sym typeface="Lato"/>
              </a:rPr>
              <a:t>X2</a:t>
            </a:r>
            <a:r>
              <a:rPr lang="en-GB" sz="1100" b="0" i="0" u="none" strike="noStrike" cap="none">
                <a:solidFill>
                  <a:srgbClr val="000000"/>
                </a:solidFill>
                <a:latin typeface="Lato"/>
                <a:ea typeface="Lato"/>
                <a:cs typeface="Lato"/>
                <a:sym typeface="Lato"/>
              </a:rPr>
              <a:t>- Drug 2 considered for DDI</a:t>
            </a:r>
            <a:endParaRPr sz="11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None/>
            </a:pPr>
            <a:endParaRPr sz="1100">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latin typeface="Lato"/>
                <a:ea typeface="Lato"/>
                <a:cs typeface="Lato"/>
                <a:sym typeface="Lato"/>
              </a:rPr>
              <a:t>Map</a:t>
            </a:r>
            <a:r>
              <a:rPr lang="en-GB" sz="1100" b="0" i="0" u="none" strike="noStrike" cap="none">
                <a:solidFill>
                  <a:srgbClr val="000000"/>
                </a:solidFill>
                <a:latin typeface="Lato"/>
                <a:ea typeface="Lato"/>
                <a:cs typeface="Lato"/>
                <a:sym typeface="Lato"/>
              </a:rPr>
              <a:t>-</a:t>
            </a:r>
            <a:r>
              <a:rPr lang="en-GB" sz="1100">
                <a:latin typeface="Lato"/>
                <a:ea typeface="Lato"/>
                <a:cs typeface="Lato"/>
                <a:sym typeface="Lato"/>
              </a:rPr>
              <a:t> Interaction description</a:t>
            </a:r>
            <a:endParaRPr sz="1100">
              <a:latin typeface="Lato"/>
              <a:ea typeface="Lato"/>
              <a:cs typeface="Lato"/>
              <a:sym typeface="Lato"/>
            </a:endParaRPr>
          </a:p>
          <a:p>
            <a:pPr marL="457200" marR="0" lvl="0" indent="0" algn="l" rtl="0">
              <a:lnSpc>
                <a:spcPct val="100000"/>
              </a:lnSpc>
              <a:spcBef>
                <a:spcPts val="0"/>
              </a:spcBef>
              <a:spcAft>
                <a:spcPts val="0"/>
              </a:spcAft>
              <a:buNone/>
            </a:pPr>
            <a:endParaRPr sz="1100">
              <a:latin typeface="Lato"/>
              <a:ea typeface="Lato"/>
              <a:cs typeface="Lato"/>
              <a:sym typeface="Lato"/>
            </a:endParaRPr>
          </a:p>
          <a:p>
            <a:pPr marL="457200" lvl="0" indent="-298450" algn="l" rtl="0">
              <a:spcBef>
                <a:spcPts val="0"/>
              </a:spcBef>
              <a:spcAft>
                <a:spcPts val="0"/>
              </a:spcAft>
              <a:buSzPts val="1100"/>
              <a:buChar char="●"/>
            </a:pPr>
            <a:r>
              <a:rPr lang="en-GB" sz="1100" b="1">
                <a:latin typeface="Lato"/>
                <a:ea typeface="Lato"/>
                <a:cs typeface="Lato"/>
                <a:sym typeface="Lato"/>
              </a:rPr>
              <a:t>Y-</a:t>
            </a:r>
            <a:r>
              <a:rPr lang="en-GB" sz="1100">
                <a:latin typeface="Lato"/>
                <a:ea typeface="Lato"/>
                <a:cs typeface="Lato"/>
                <a:sym typeface="Lato"/>
              </a:rPr>
              <a:t>interaction score </a:t>
            </a:r>
            <a:endParaRPr sz="1100">
              <a:latin typeface="Lato"/>
              <a:ea typeface="Lato"/>
              <a:cs typeface="Lato"/>
              <a:sym typeface="Lato"/>
            </a:endParaRPr>
          </a:p>
          <a:p>
            <a:pPr marL="457200" lvl="0" indent="0" algn="l" rtl="0">
              <a:spcBef>
                <a:spcPts val="0"/>
              </a:spcBef>
              <a:spcAft>
                <a:spcPts val="0"/>
              </a:spcAft>
              <a:buNone/>
            </a:pPr>
            <a:endParaRPr sz="700">
              <a:latin typeface="Lato"/>
              <a:ea typeface="Lato"/>
              <a:cs typeface="Lato"/>
              <a:sym typeface="Lato"/>
            </a:endParaRPr>
          </a:p>
          <a:p>
            <a:pPr marL="914400" lvl="1" indent="-298450" algn="l" rtl="0">
              <a:spcBef>
                <a:spcPts val="0"/>
              </a:spcBef>
              <a:spcAft>
                <a:spcPts val="0"/>
              </a:spcAft>
              <a:buSzPts val="1100"/>
              <a:buChar char="○"/>
            </a:pPr>
            <a:r>
              <a:rPr lang="en-GB" sz="1100">
                <a:latin typeface="Lato"/>
                <a:ea typeface="Lato"/>
                <a:cs typeface="Lato"/>
                <a:sym typeface="Lato"/>
              </a:rPr>
              <a:t>0-</a:t>
            </a:r>
            <a:r>
              <a:rPr lang="en-GB" sz="1100">
                <a:solidFill>
                  <a:schemeClr val="dk2"/>
                </a:solidFill>
                <a:highlight>
                  <a:schemeClr val="lt1"/>
                </a:highlight>
                <a:latin typeface="Lato"/>
                <a:ea typeface="Lato"/>
                <a:cs typeface="Lato"/>
                <a:sym typeface="Lato"/>
              </a:rPr>
              <a:t>Highly recommended</a:t>
            </a:r>
            <a:endParaRPr sz="1100">
              <a:solidFill>
                <a:schemeClr val="dk2"/>
              </a:solidFill>
              <a:highlight>
                <a:schemeClr val="lt1"/>
              </a:highlight>
              <a:latin typeface="Lato"/>
              <a:ea typeface="Lato"/>
              <a:cs typeface="Lato"/>
              <a:sym typeface="Lato"/>
            </a:endParaRPr>
          </a:p>
          <a:p>
            <a:pPr marL="914400" lvl="1" indent="-298450" algn="l" rtl="0">
              <a:spcBef>
                <a:spcPts val="0"/>
              </a:spcBef>
              <a:spcAft>
                <a:spcPts val="0"/>
              </a:spcAft>
              <a:buClr>
                <a:schemeClr val="dk2"/>
              </a:buClr>
              <a:buSzPts val="1100"/>
              <a:buFont typeface="Lato"/>
              <a:buChar char="○"/>
            </a:pPr>
            <a:r>
              <a:rPr lang="en-GB" sz="1100">
                <a:solidFill>
                  <a:schemeClr val="dk2"/>
                </a:solidFill>
                <a:highlight>
                  <a:schemeClr val="lt1"/>
                </a:highlight>
                <a:latin typeface="Lato"/>
                <a:ea typeface="Lato"/>
                <a:cs typeface="Lato"/>
                <a:sym typeface="Lato"/>
              </a:rPr>
              <a:t>1-Permissible</a:t>
            </a:r>
            <a:endParaRPr sz="1100">
              <a:solidFill>
                <a:schemeClr val="dk2"/>
              </a:solidFill>
              <a:highlight>
                <a:schemeClr val="lt1"/>
              </a:highlight>
              <a:latin typeface="Lato"/>
              <a:ea typeface="Lato"/>
              <a:cs typeface="Lato"/>
              <a:sym typeface="Lato"/>
            </a:endParaRPr>
          </a:p>
          <a:p>
            <a:pPr marL="914400" lvl="1" indent="-298450" algn="l" rtl="0">
              <a:spcBef>
                <a:spcPts val="0"/>
              </a:spcBef>
              <a:spcAft>
                <a:spcPts val="0"/>
              </a:spcAft>
              <a:buClr>
                <a:schemeClr val="dk2"/>
              </a:buClr>
              <a:buSzPts val="1100"/>
              <a:buFont typeface="Lato"/>
              <a:buChar char="○"/>
            </a:pPr>
            <a:r>
              <a:rPr lang="en-GB" sz="1100">
                <a:solidFill>
                  <a:schemeClr val="dk2"/>
                </a:solidFill>
                <a:highlight>
                  <a:schemeClr val="lt1"/>
                </a:highlight>
                <a:latin typeface="Lato"/>
                <a:ea typeface="Lato"/>
                <a:cs typeface="Lato"/>
                <a:sym typeface="Lato"/>
              </a:rPr>
              <a:t>2-Least advisable</a:t>
            </a:r>
            <a:endParaRPr sz="1100">
              <a:solidFill>
                <a:schemeClr val="dk2"/>
              </a:solidFill>
              <a:highlight>
                <a:schemeClr val="lt1"/>
              </a:highlight>
              <a:latin typeface="Lato"/>
              <a:ea typeface="Lato"/>
              <a:cs typeface="Lato"/>
              <a:sym typeface="Lato"/>
            </a:endParaRPr>
          </a:p>
          <a:p>
            <a:pPr marL="914400" lvl="0" indent="0" algn="l" rtl="0">
              <a:spcBef>
                <a:spcPts val="0"/>
              </a:spcBef>
              <a:spcAft>
                <a:spcPts val="0"/>
              </a:spcAft>
              <a:buNone/>
            </a:pPr>
            <a:endParaRPr sz="1100">
              <a:solidFill>
                <a:schemeClr val="dk2"/>
              </a:solidFill>
              <a:highlight>
                <a:schemeClr val="lt1"/>
              </a:highlight>
              <a:latin typeface="Lato"/>
              <a:ea typeface="Lato"/>
              <a:cs typeface="Lato"/>
              <a:sym typeface="Lato"/>
            </a:endParaRPr>
          </a:p>
          <a:p>
            <a:pPr marL="914400" lvl="0" indent="0" algn="l" rtl="0">
              <a:spcBef>
                <a:spcPts val="0"/>
              </a:spcBef>
              <a:spcAft>
                <a:spcPts val="0"/>
              </a:spcAft>
              <a:buNone/>
            </a:pPr>
            <a:endParaRPr sz="900">
              <a:solidFill>
                <a:schemeClr val="dk2"/>
              </a:solidFill>
              <a:highlight>
                <a:schemeClr val="lt1"/>
              </a:highlight>
              <a:latin typeface="Lato"/>
              <a:ea typeface="Lato"/>
              <a:cs typeface="Lato"/>
              <a:sym typeface="Lato"/>
            </a:endParaRPr>
          </a:p>
          <a:p>
            <a:pPr marL="1828800" lvl="0" indent="0" algn="l" rtl="0">
              <a:spcBef>
                <a:spcPts val="0"/>
              </a:spcBef>
              <a:spcAft>
                <a:spcPts val="0"/>
              </a:spcAft>
              <a:buNone/>
            </a:pPr>
            <a:endParaRPr sz="900">
              <a:solidFill>
                <a:schemeClr val="dk2"/>
              </a:solidFill>
              <a:highlight>
                <a:schemeClr val="lt1"/>
              </a:highlight>
              <a:latin typeface="Lato"/>
              <a:ea typeface="Lato"/>
              <a:cs typeface="Lato"/>
              <a:sym typeface="Lato"/>
            </a:endParaRPr>
          </a:p>
          <a:p>
            <a:pPr marL="457200" lvl="0" indent="-298450" algn="l" rtl="0">
              <a:spcBef>
                <a:spcPts val="0"/>
              </a:spcBef>
              <a:spcAft>
                <a:spcPts val="0"/>
              </a:spcAft>
              <a:buSzPts val="1100"/>
              <a:buFont typeface="Lato"/>
              <a:buChar char="●"/>
            </a:pPr>
            <a:endParaRPr sz="1100">
              <a:latin typeface="Lato"/>
              <a:ea typeface="Lato"/>
              <a:cs typeface="Lato"/>
              <a:sym typeface="Lato"/>
            </a:endParaRPr>
          </a:p>
          <a:p>
            <a:pPr marL="0" marR="0" lvl="0" indent="0" algn="l" rtl="0">
              <a:lnSpc>
                <a:spcPct val="100000"/>
              </a:lnSpc>
              <a:spcBef>
                <a:spcPts val="0"/>
              </a:spcBef>
              <a:spcAft>
                <a:spcPts val="0"/>
              </a:spcAft>
              <a:buNone/>
            </a:pPr>
            <a:endParaRPr sz="1100" b="0" i="0" u="none" strike="noStrike" cap="none">
              <a:solidFill>
                <a:srgbClr val="000000"/>
              </a:solidFill>
              <a:latin typeface="Lato"/>
              <a:ea typeface="Lato"/>
              <a:cs typeface="Lato"/>
              <a:sym typeface="Lato"/>
            </a:endParaRPr>
          </a:p>
        </p:txBody>
      </p:sp>
      <p:sp>
        <p:nvSpPr>
          <p:cNvPr id="214" name="Google Shape;214;p28"/>
          <p:cNvSpPr txBox="1"/>
          <p:nvPr/>
        </p:nvSpPr>
        <p:spPr>
          <a:xfrm>
            <a:off x="341925" y="3128175"/>
            <a:ext cx="3950400" cy="8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drug pairs :1</a:t>
            </a:r>
            <a:r>
              <a:rPr lang="en-GB" sz="1100" b="1">
                <a:latin typeface="Lato"/>
                <a:ea typeface="Lato"/>
                <a:cs typeface="Lato"/>
                <a:sym typeface="Lato"/>
              </a:rPr>
              <a:t>91809</a:t>
            </a:r>
            <a:r>
              <a:rPr lang="en-GB" sz="1100" b="1" i="0" u="none" strike="noStrike" cap="none">
                <a:solidFill>
                  <a:srgbClr val="000000"/>
                </a:solidFill>
                <a:latin typeface="Lato"/>
                <a:ea typeface="Lato"/>
                <a:cs typeface="Lato"/>
                <a:sym typeface="Lato"/>
              </a:rPr>
              <a:t> </a:t>
            </a:r>
            <a:endParaRPr sz="11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050" b="1">
                <a:solidFill>
                  <a:schemeClr val="dk2"/>
                </a:solidFill>
                <a:highlight>
                  <a:schemeClr val="lt2"/>
                </a:highlight>
              </a:rPr>
              <a:t>DrugBank</a:t>
            </a:r>
            <a:r>
              <a:rPr lang="en-GB" sz="1050">
                <a:solidFill>
                  <a:schemeClr val="dk2"/>
                </a:solidFill>
                <a:highlight>
                  <a:schemeClr val="lt2"/>
                </a:highlight>
              </a:rPr>
              <a:t> is a vital resource for your pharmaceutical research, offering comprehensive &amp; reliable drug data</a:t>
            </a:r>
            <a:endParaRPr sz="1100" b="1">
              <a:solidFill>
                <a:schemeClr val="dk2"/>
              </a:solidFill>
              <a:highlight>
                <a:schemeClr val="lt2"/>
              </a:highlight>
              <a:latin typeface="Lato"/>
              <a:ea typeface="Lato"/>
              <a:cs typeface="Lato"/>
              <a:sym typeface="Lato"/>
            </a:endParaRPr>
          </a:p>
        </p:txBody>
      </p:sp>
      <p:sp>
        <p:nvSpPr>
          <p:cNvPr id="215" name="Google Shape;215;p28"/>
          <p:cNvSpPr txBox="1"/>
          <p:nvPr/>
        </p:nvSpPr>
        <p:spPr>
          <a:xfrm>
            <a:off x="4654025" y="606775"/>
            <a:ext cx="4372500" cy="19773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a:solidFill>
                  <a:schemeClr val="dk2"/>
                </a:solidFill>
                <a:latin typeface="Lato"/>
                <a:ea typeface="Lato"/>
                <a:cs typeface="Lato"/>
                <a:sym typeface="Lato"/>
              </a:rPr>
              <a:t>Severity Dataset</a:t>
            </a:r>
            <a:r>
              <a:rPr lang="en-GB" sz="1100" b="1" i="0" u="none" strike="noStrike" cap="none">
                <a:solidFill>
                  <a:schemeClr val="dk2"/>
                </a:solidFill>
                <a:latin typeface="Lato"/>
                <a:ea typeface="Lato"/>
                <a:cs typeface="Lato"/>
                <a:sym typeface="Lato"/>
              </a:rPr>
              <a:t>:</a:t>
            </a:r>
            <a:endParaRPr sz="1100" b="1"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solidFill>
                  <a:schemeClr val="dk2"/>
                </a:solidFill>
                <a:latin typeface="Lato"/>
                <a:ea typeface="Lato"/>
                <a:cs typeface="Lato"/>
                <a:sym typeface="Lato"/>
              </a:rPr>
              <a:t>Name</a:t>
            </a:r>
            <a:r>
              <a:rPr lang="en-GB" sz="1100" b="0" i="0" u="none" strike="noStrike" cap="none">
                <a:solidFill>
                  <a:schemeClr val="dk2"/>
                </a:solidFill>
                <a:latin typeface="Lato"/>
                <a:ea typeface="Lato"/>
                <a:cs typeface="Lato"/>
                <a:sym typeface="Lato"/>
              </a:rPr>
              <a:t>- </a:t>
            </a:r>
            <a:r>
              <a:rPr lang="en-GB" sz="1100">
                <a:solidFill>
                  <a:schemeClr val="dk2"/>
                </a:solidFill>
                <a:latin typeface="Lato"/>
                <a:ea typeface="Lato"/>
                <a:cs typeface="Lato"/>
                <a:sym typeface="Lato"/>
              </a:rPr>
              <a:t>Side effect name.</a:t>
            </a:r>
            <a:endParaRPr sz="1100" b="0"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None/>
            </a:pPr>
            <a:endParaRPr sz="1100" b="1">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solidFill>
                  <a:schemeClr val="dk2"/>
                </a:solidFill>
                <a:latin typeface="Lato"/>
                <a:ea typeface="Lato"/>
                <a:cs typeface="Lato"/>
                <a:sym typeface="Lato"/>
              </a:rPr>
              <a:t>Rank Score</a:t>
            </a:r>
            <a:r>
              <a:rPr lang="en-GB" sz="1100" b="0" i="0" u="none" strike="noStrike" cap="none">
                <a:solidFill>
                  <a:schemeClr val="dk2"/>
                </a:solidFill>
                <a:latin typeface="Lato"/>
                <a:ea typeface="Lato"/>
                <a:cs typeface="Lato"/>
                <a:sym typeface="Lato"/>
              </a:rPr>
              <a:t>- </a:t>
            </a:r>
            <a:r>
              <a:rPr lang="en-GB" sz="1100">
                <a:solidFill>
                  <a:schemeClr val="dk2"/>
                </a:solidFill>
                <a:latin typeface="Lato"/>
                <a:ea typeface="Lato"/>
                <a:cs typeface="Lato"/>
                <a:sym typeface="Lato"/>
              </a:rPr>
              <a:t>Side effect severity score.</a:t>
            </a:r>
            <a:endParaRPr sz="1100" b="0"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rgbClr val="000000"/>
              </a:buClr>
              <a:buSzPts val="1100"/>
              <a:buFont typeface="Arial"/>
              <a:buChar char="●"/>
            </a:pPr>
            <a:r>
              <a:rPr lang="en-GB" sz="1100" b="1">
                <a:solidFill>
                  <a:schemeClr val="dk2"/>
                </a:solidFill>
                <a:latin typeface="Lato"/>
                <a:ea typeface="Lato"/>
                <a:cs typeface="Lato"/>
                <a:sym typeface="Lato"/>
              </a:rPr>
              <a:t>frequency</a:t>
            </a:r>
            <a:r>
              <a:rPr lang="en-GB" sz="1100" b="0" i="0" u="none" strike="noStrike" cap="none">
                <a:solidFill>
                  <a:schemeClr val="dk2"/>
                </a:solidFill>
                <a:latin typeface="Lato"/>
                <a:ea typeface="Lato"/>
                <a:cs typeface="Lato"/>
                <a:sym typeface="Lato"/>
              </a:rPr>
              <a:t>- side effects frequency percentage</a:t>
            </a:r>
            <a:r>
              <a:rPr lang="en-GB" sz="1100">
                <a:solidFill>
                  <a:schemeClr val="dk2"/>
                </a:solidFill>
                <a:latin typeface="Lato"/>
                <a:ea typeface="Lato"/>
                <a:cs typeface="Lato"/>
                <a:sym typeface="Lato"/>
              </a:rPr>
              <a:t>(occurrence)</a:t>
            </a:r>
            <a:endParaRPr sz="1100">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Lato"/>
              <a:ea typeface="Lato"/>
              <a:cs typeface="Lato"/>
              <a:sym typeface="Lato"/>
            </a:endParaRPr>
          </a:p>
        </p:txBody>
      </p:sp>
      <p:sp>
        <p:nvSpPr>
          <p:cNvPr id="216" name="Google Shape;216;p28"/>
          <p:cNvSpPr txBox="1"/>
          <p:nvPr/>
        </p:nvSpPr>
        <p:spPr>
          <a:xfrm>
            <a:off x="4910575" y="2857325"/>
            <a:ext cx="3707400" cy="107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Total number of </a:t>
            </a:r>
            <a:r>
              <a:rPr lang="en-GB" sz="1100" b="1">
                <a:latin typeface="Lato"/>
                <a:ea typeface="Lato"/>
                <a:cs typeface="Lato"/>
                <a:sym typeface="Lato"/>
              </a:rPr>
              <a:t>Side effect</a:t>
            </a:r>
            <a:r>
              <a:rPr lang="en-GB" sz="1100" b="1" i="0" u="none" strike="noStrike" cap="none">
                <a:solidFill>
                  <a:srgbClr val="000000"/>
                </a:solidFill>
                <a:latin typeface="Lato"/>
                <a:ea typeface="Lato"/>
                <a:cs typeface="Lato"/>
                <a:sym typeface="Lato"/>
              </a:rPr>
              <a:t>s : </a:t>
            </a:r>
            <a:r>
              <a:rPr lang="en-GB" sz="1100" b="1" i="0" u="none" strike="noStrike" cap="none">
                <a:solidFill>
                  <a:schemeClr val="dk2"/>
                </a:solidFill>
                <a:latin typeface="Lato"/>
                <a:ea typeface="Lato"/>
                <a:cs typeface="Lato"/>
                <a:sym typeface="Lato"/>
              </a:rPr>
              <a:t>2,</a:t>
            </a:r>
            <a:r>
              <a:rPr lang="en-GB" sz="1100" b="1">
                <a:solidFill>
                  <a:schemeClr val="dk2"/>
                </a:solidFill>
                <a:latin typeface="Lato"/>
                <a:ea typeface="Lato"/>
                <a:cs typeface="Lato"/>
                <a:sym typeface="Lato"/>
              </a:rPr>
              <a:t>930</a:t>
            </a:r>
            <a:endParaRPr sz="1100" b="1">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1">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050">
                <a:solidFill>
                  <a:schemeClr val="dk2"/>
                </a:solidFill>
                <a:highlight>
                  <a:schemeClr val="lt2"/>
                </a:highlight>
              </a:rPr>
              <a:t>MedDRA is </a:t>
            </a:r>
            <a:r>
              <a:rPr lang="en-GB" sz="1050" b="1">
                <a:solidFill>
                  <a:schemeClr val="dk2"/>
                </a:solidFill>
                <a:highlight>
                  <a:schemeClr val="lt2"/>
                </a:highlight>
              </a:rPr>
              <a:t>an international medical database </a:t>
            </a:r>
            <a:r>
              <a:rPr lang="en-GB" sz="1050">
                <a:solidFill>
                  <a:schemeClr val="dk2"/>
                </a:solidFill>
                <a:highlight>
                  <a:schemeClr val="lt2"/>
                </a:highlight>
              </a:rPr>
              <a:t>with an emphasis on use for data entry, retrieval, analysis, and display</a:t>
            </a:r>
            <a:endParaRPr sz="1100" b="1">
              <a:solidFill>
                <a:schemeClr val="dk2"/>
              </a:solidFill>
              <a:highlight>
                <a:schemeClr val="lt2"/>
              </a:highlight>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149700" y="104350"/>
            <a:ext cx="7688400" cy="33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990"/>
              <a:buFont typeface="Arial"/>
              <a:buNone/>
            </a:pPr>
            <a:r>
              <a:rPr lang="en-GB" sz="1640" i="1">
                <a:solidFill>
                  <a:srgbClr val="000000"/>
                </a:solidFill>
                <a:latin typeface="Lato"/>
                <a:ea typeface="Lato"/>
                <a:cs typeface="Lato"/>
                <a:sym typeface="Lato"/>
              </a:rPr>
              <a:t>MODULES</a:t>
            </a:r>
            <a:endParaRPr sz="1640" i="1">
              <a:solidFill>
                <a:srgbClr val="000000"/>
              </a:solidFill>
              <a:latin typeface="Lato"/>
              <a:ea typeface="Lato"/>
              <a:cs typeface="Lato"/>
              <a:sym typeface="Lato"/>
            </a:endParaRPr>
          </a:p>
          <a:p>
            <a:pPr marL="0" lvl="0" indent="0" algn="l" rtl="0">
              <a:spcBef>
                <a:spcPts val="0"/>
              </a:spcBef>
              <a:spcAft>
                <a:spcPts val="0"/>
              </a:spcAft>
              <a:buSzPts val="990"/>
              <a:buNone/>
            </a:pPr>
            <a:endParaRPr sz="2340"/>
          </a:p>
        </p:txBody>
      </p:sp>
      <p:sp>
        <p:nvSpPr>
          <p:cNvPr id="222" name="Google Shape;222;p29"/>
          <p:cNvSpPr txBox="1"/>
          <p:nvPr/>
        </p:nvSpPr>
        <p:spPr>
          <a:xfrm>
            <a:off x="149700" y="817075"/>
            <a:ext cx="8392800" cy="30372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Font typeface="Lato"/>
              <a:buAutoNum type="arabicPeriod"/>
            </a:pPr>
            <a:r>
              <a:rPr lang="en-GB" sz="1300">
                <a:solidFill>
                  <a:schemeClr val="dk2"/>
                </a:solidFill>
                <a:latin typeface="Lato"/>
                <a:ea typeface="Lato"/>
                <a:cs typeface="Lato"/>
                <a:sym typeface="Lato"/>
              </a:rPr>
              <a:t>FDA approved Drugs and Side-effects extraction</a:t>
            </a:r>
            <a:endParaRPr sz="1300">
              <a:solidFill>
                <a:schemeClr val="dk2"/>
              </a:solidFill>
              <a:latin typeface="Lato"/>
              <a:ea typeface="Lato"/>
              <a:cs typeface="Lato"/>
              <a:sym typeface="Lato"/>
            </a:endParaRPr>
          </a:p>
          <a:p>
            <a:pPr marL="457200" lvl="0" indent="0" algn="l" rtl="0">
              <a:spcBef>
                <a:spcPts val="0"/>
              </a:spcBef>
              <a:spcAft>
                <a:spcPts val="0"/>
              </a:spcAft>
              <a:buClr>
                <a:srgbClr val="000000"/>
              </a:buClr>
              <a:buSzPts val="1300"/>
              <a:buFont typeface="Arial"/>
              <a:buNone/>
            </a:pPr>
            <a:endParaRPr sz="1300">
              <a:solidFill>
                <a:schemeClr val="dk2"/>
              </a:solidFill>
              <a:latin typeface="Lato"/>
              <a:ea typeface="Lato"/>
              <a:cs typeface="Lato"/>
              <a:sym typeface="Lato"/>
            </a:endParaRPr>
          </a:p>
          <a:p>
            <a:pPr marL="457200" lvl="0" indent="-311150" algn="l" rtl="0">
              <a:spcBef>
                <a:spcPts val="0"/>
              </a:spcBef>
              <a:spcAft>
                <a:spcPts val="0"/>
              </a:spcAft>
              <a:buClr>
                <a:schemeClr val="dk2"/>
              </a:buClr>
              <a:buSzPts val="1300"/>
              <a:buFont typeface="Lato"/>
              <a:buAutoNum type="arabicPeriod"/>
            </a:pPr>
            <a:r>
              <a:rPr lang="en-GB" sz="1300">
                <a:solidFill>
                  <a:schemeClr val="dk2"/>
                </a:solidFill>
                <a:latin typeface="Lato"/>
                <a:ea typeface="Lato"/>
                <a:cs typeface="Lato"/>
                <a:sym typeface="Lato"/>
              </a:rPr>
              <a:t>ADMET_XGBoost model to extract ADMET properties</a:t>
            </a:r>
            <a:endParaRPr sz="1300">
              <a:solidFill>
                <a:schemeClr val="dk2"/>
              </a:solidFill>
              <a:latin typeface="Lato"/>
              <a:ea typeface="Lato"/>
              <a:cs typeface="Lato"/>
              <a:sym typeface="Lato"/>
            </a:endParaRPr>
          </a:p>
          <a:p>
            <a:pPr marL="0" lvl="0" indent="0" algn="l" rtl="0">
              <a:spcBef>
                <a:spcPts val="0"/>
              </a:spcBef>
              <a:spcAft>
                <a:spcPts val="0"/>
              </a:spcAft>
              <a:buClr>
                <a:srgbClr val="000000"/>
              </a:buClr>
              <a:buSzPts val="1300"/>
              <a:buFont typeface="Arial"/>
              <a:buNone/>
            </a:pPr>
            <a:endParaRPr sz="1300">
              <a:solidFill>
                <a:schemeClr val="dk2"/>
              </a:solidFill>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AutoNum type="arabicPeriod"/>
            </a:pPr>
            <a:r>
              <a:rPr lang="en-GB" sz="1300">
                <a:solidFill>
                  <a:schemeClr val="dk2"/>
                </a:solidFill>
                <a:latin typeface="Lato"/>
                <a:ea typeface="Lato"/>
                <a:cs typeface="Lato"/>
                <a:sym typeface="Lato"/>
              </a:rPr>
              <a:t>Automation of Docking results</a:t>
            </a:r>
            <a:endParaRPr sz="1300">
              <a:solidFill>
                <a:schemeClr val="dk2"/>
              </a:solidFill>
              <a:latin typeface="Lato"/>
              <a:ea typeface="Lato"/>
              <a:cs typeface="Lato"/>
              <a:sym typeface="Lato"/>
            </a:endParaRPr>
          </a:p>
          <a:p>
            <a:pPr marL="0" lvl="0" indent="0" algn="l" rtl="0">
              <a:spcBef>
                <a:spcPts val="0"/>
              </a:spcBef>
              <a:spcAft>
                <a:spcPts val="0"/>
              </a:spcAft>
              <a:buClr>
                <a:srgbClr val="000000"/>
              </a:buClr>
              <a:buSzPts val="1300"/>
              <a:buFont typeface="Arial"/>
              <a:buNone/>
            </a:pPr>
            <a:endParaRPr sz="1300">
              <a:solidFill>
                <a:schemeClr val="dk2"/>
              </a:solidFill>
              <a:latin typeface="Lato"/>
              <a:ea typeface="Lato"/>
              <a:cs typeface="Lato"/>
              <a:sym typeface="Lato"/>
            </a:endParaRPr>
          </a:p>
          <a:p>
            <a:pPr marL="457200" lvl="0" indent="-311150" algn="l" rtl="0">
              <a:spcBef>
                <a:spcPts val="0"/>
              </a:spcBef>
              <a:spcAft>
                <a:spcPts val="0"/>
              </a:spcAft>
              <a:buClr>
                <a:schemeClr val="dk2"/>
              </a:buClr>
              <a:buSzPts val="1300"/>
              <a:buFont typeface="Lato"/>
              <a:buAutoNum type="arabicPeriod"/>
            </a:pPr>
            <a:r>
              <a:rPr lang="en-GB" sz="1300">
                <a:solidFill>
                  <a:schemeClr val="dk2"/>
                </a:solidFill>
                <a:latin typeface="Lato"/>
                <a:ea typeface="Lato"/>
                <a:cs typeface="Lato"/>
                <a:sym typeface="Lato"/>
              </a:rPr>
              <a:t>Quantum enhanced binding affinity prediction</a:t>
            </a:r>
            <a:endParaRPr sz="1300">
              <a:solidFill>
                <a:schemeClr val="dk2"/>
              </a:solidFill>
              <a:latin typeface="Lato"/>
              <a:ea typeface="Lato"/>
              <a:cs typeface="Lato"/>
              <a:sym typeface="Lato"/>
            </a:endParaRPr>
          </a:p>
          <a:p>
            <a:pPr marL="0" lvl="0" indent="0" algn="l" rtl="0">
              <a:spcBef>
                <a:spcPts val="0"/>
              </a:spcBef>
              <a:spcAft>
                <a:spcPts val="0"/>
              </a:spcAft>
              <a:buClr>
                <a:srgbClr val="000000"/>
              </a:buClr>
              <a:buSzPts val="1300"/>
              <a:buFont typeface="Arial"/>
              <a:buNone/>
            </a:pPr>
            <a:endParaRPr sz="1300">
              <a:solidFill>
                <a:schemeClr val="dk2"/>
              </a:solidFill>
              <a:latin typeface="Lato"/>
              <a:ea typeface="Lato"/>
              <a:cs typeface="Lato"/>
              <a:sym typeface="Lato"/>
            </a:endParaRPr>
          </a:p>
          <a:p>
            <a:pPr marL="457200" lvl="0" indent="-311150" algn="l" rtl="0">
              <a:spcBef>
                <a:spcPts val="0"/>
              </a:spcBef>
              <a:spcAft>
                <a:spcPts val="0"/>
              </a:spcAft>
              <a:buClr>
                <a:schemeClr val="dk2"/>
              </a:buClr>
              <a:buSzPts val="1300"/>
              <a:buFont typeface="Lato"/>
              <a:buAutoNum type="arabicPeriod"/>
            </a:pPr>
            <a:r>
              <a:rPr lang="en-GB" sz="1300">
                <a:solidFill>
                  <a:schemeClr val="dk2"/>
                </a:solidFill>
                <a:latin typeface="Lato"/>
                <a:ea typeface="Lato"/>
                <a:cs typeface="Lato"/>
                <a:sym typeface="Lato"/>
              </a:rPr>
              <a:t>Drug-Drug Interaction</a:t>
            </a:r>
            <a:endParaRPr sz="1300">
              <a:solidFill>
                <a:schemeClr val="dk2"/>
              </a:solidFill>
              <a:latin typeface="Lato"/>
              <a:ea typeface="Lato"/>
              <a:cs typeface="Lato"/>
              <a:sym typeface="Lato"/>
            </a:endParaRPr>
          </a:p>
          <a:p>
            <a:pPr marL="457200" lvl="0" indent="0" algn="l" rtl="0">
              <a:spcBef>
                <a:spcPts val="0"/>
              </a:spcBef>
              <a:spcAft>
                <a:spcPts val="0"/>
              </a:spcAft>
              <a:buNone/>
            </a:pPr>
            <a:endParaRPr sz="1300">
              <a:solidFill>
                <a:schemeClr val="dk2"/>
              </a:solidFill>
              <a:latin typeface="Lato"/>
              <a:ea typeface="Lato"/>
              <a:cs typeface="Lato"/>
              <a:sym typeface="Lato"/>
            </a:endParaRPr>
          </a:p>
        </p:txBody>
      </p:sp>
      <p:sp>
        <p:nvSpPr>
          <p:cNvPr id="223" name="Google Shape;223;p29"/>
          <p:cNvSpPr txBox="1"/>
          <p:nvPr/>
        </p:nvSpPr>
        <p:spPr>
          <a:xfrm>
            <a:off x="761550" y="1123450"/>
            <a:ext cx="925800" cy="1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highlight>
                <a:schemeClr val="lt1"/>
              </a:highlight>
              <a:latin typeface="Lato"/>
              <a:ea typeface="Lato"/>
              <a:cs typeface="Lato"/>
              <a:sym typeface="Lato"/>
            </a:endParaRPr>
          </a:p>
        </p:txBody>
      </p:sp>
      <p:sp>
        <p:nvSpPr>
          <p:cNvPr id="224" name="Google Shape;224;p29"/>
          <p:cNvSpPr txBox="1"/>
          <p:nvPr/>
        </p:nvSpPr>
        <p:spPr>
          <a:xfrm>
            <a:off x="734900" y="1096825"/>
            <a:ext cx="1079100" cy="206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p:nvPr/>
        </p:nvSpPr>
        <p:spPr>
          <a:xfrm>
            <a:off x="141475" y="105600"/>
            <a:ext cx="8814600" cy="5115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SzPts val="1600"/>
              <a:buFont typeface="Lato"/>
              <a:buAutoNum type="arabicPeriod"/>
            </a:pPr>
            <a:r>
              <a:rPr lang="en-GB" sz="1600" b="1" i="1" u="none" strike="noStrike" cap="none">
                <a:solidFill>
                  <a:srgbClr val="1A1A1A"/>
                </a:solidFill>
                <a:latin typeface="Lato"/>
                <a:ea typeface="Lato"/>
                <a:cs typeface="Lato"/>
                <a:sym typeface="Lato"/>
              </a:rPr>
              <a:t>DETAILED DESIGN OF </a:t>
            </a:r>
            <a:r>
              <a:rPr lang="en-GB" sz="1600" b="1" i="1">
                <a:latin typeface="Lato"/>
                <a:ea typeface="Lato"/>
                <a:cs typeface="Lato"/>
                <a:sym typeface="Lato"/>
              </a:rPr>
              <a:t>FDA-APPROVED DRUGS, SMILES  &amp; SIDE EFFECTS SEVERITY</a:t>
            </a:r>
            <a:endParaRPr sz="1600" b="1" i="1">
              <a:latin typeface="Lato"/>
              <a:ea typeface="Lato"/>
              <a:cs typeface="Lato"/>
              <a:sym typeface="Lato"/>
            </a:endParaRPr>
          </a:p>
          <a:p>
            <a:pPr marL="0" marR="0" lvl="0" indent="0" algn="l" rtl="0">
              <a:lnSpc>
                <a:spcPct val="100000"/>
              </a:lnSpc>
              <a:spcBef>
                <a:spcPts val="0"/>
              </a:spcBef>
              <a:spcAft>
                <a:spcPts val="0"/>
              </a:spcAft>
              <a:buClr>
                <a:srgbClr val="000000"/>
              </a:buClr>
              <a:buSzPts val="1900"/>
              <a:buFont typeface="Arial"/>
              <a:buNone/>
            </a:pPr>
            <a:endParaRPr sz="1600" b="1" i="1">
              <a:solidFill>
                <a:srgbClr val="1A1A1A"/>
              </a:solidFill>
              <a:latin typeface="Lato"/>
              <a:ea typeface="Lato"/>
              <a:cs typeface="Lato"/>
              <a:sym typeface="Lato"/>
            </a:endParaRPr>
          </a:p>
        </p:txBody>
      </p:sp>
      <p:pic>
        <p:nvPicPr>
          <p:cNvPr id="230" name="Google Shape;230;p30"/>
          <p:cNvPicPr preferRelativeResize="0"/>
          <p:nvPr/>
        </p:nvPicPr>
        <p:blipFill rotWithShape="1">
          <a:blip r:embed="rId3">
            <a:alphaModFix/>
          </a:blip>
          <a:srcRect r="30201"/>
          <a:stretch/>
        </p:blipFill>
        <p:spPr>
          <a:xfrm>
            <a:off x="1787375" y="674788"/>
            <a:ext cx="4945950" cy="3793925"/>
          </a:xfrm>
          <a:prstGeom prst="rect">
            <a:avLst/>
          </a:prstGeom>
          <a:noFill/>
          <a:ln>
            <a:noFill/>
          </a:ln>
        </p:spPr>
      </p:pic>
      <p:sp>
        <p:nvSpPr>
          <p:cNvPr id="231" name="Google Shape;231;p30"/>
          <p:cNvSpPr/>
          <p:nvPr/>
        </p:nvSpPr>
        <p:spPr>
          <a:xfrm>
            <a:off x="762250" y="1135825"/>
            <a:ext cx="825300" cy="15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GB" sz="1600" b="1" i="1" u="none" strike="noStrike" cap="none">
                <a:solidFill>
                  <a:srgbClr val="000000"/>
                </a:solidFill>
                <a:latin typeface="Times New Roman"/>
                <a:ea typeface="Times New Roman"/>
                <a:cs typeface="Times New Roman"/>
                <a:sym typeface="Times New Roman"/>
              </a:rPr>
              <a:t>Fetching FDA-Approved Drugs, SMILES Representation &amp; Side Effects Mapping</a:t>
            </a:r>
            <a:endParaRPr sz="1600" b="1" i="1" u="none" strike="noStrike" cap="none">
              <a:solidFill>
                <a:srgbClr val="000000"/>
              </a:solidFill>
              <a:latin typeface="Times New Roman"/>
              <a:ea typeface="Times New Roman"/>
              <a:cs typeface="Times New Roman"/>
              <a:sym typeface="Times New Roman"/>
            </a:endParaRPr>
          </a:p>
        </p:txBody>
      </p:sp>
      <p:sp>
        <p:nvSpPr>
          <p:cNvPr id="237" name="Google Shape;237;p31"/>
          <p:cNvSpPr txBox="1"/>
          <p:nvPr/>
        </p:nvSpPr>
        <p:spPr>
          <a:xfrm>
            <a:off x="2373025" y="725125"/>
            <a:ext cx="6738000" cy="4159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Methodology </a:t>
            </a:r>
            <a:endParaRPr sz="1300" b="1" i="0" u="none" strike="noStrike" cap="none">
              <a:solidFill>
                <a:srgbClr val="000000"/>
              </a:solidFill>
              <a:highlight>
                <a:schemeClr val="accent3"/>
              </a:highlight>
              <a:latin typeface="Lato"/>
              <a:ea typeface="Lato"/>
              <a:cs typeface="Lato"/>
              <a:sym typeface="Lato"/>
            </a:endParaRPr>
          </a:p>
          <a:p>
            <a:pPr marL="457200" marR="0" lvl="0" indent="-298450" algn="l" rtl="0">
              <a:lnSpc>
                <a:spcPct val="100000"/>
              </a:lnSpc>
              <a:spcBef>
                <a:spcPts val="1200"/>
              </a:spcBef>
              <a:spcAft>
                <a:spcPts val="0"/>
              </a:spcAft>
              <a:buClr>
                <a:srgbClr val="000000"/>
              </a:buClr>
              <a:buSzPts val="1100"/>
              <a:buFont typeface="Lato"/>
              <a:buChar char="●"/>
            </a:pPr>
            <a:r>
              <a:rPr lang="en-GB" sz="1100" b="1" i="0" u="none" strike="noStrike" cap="none">
                <a:solidFill>
                  <a:srgbClr val="000000"/>
                </a:solidFill>
                <a:latin typeface="Lato"/>
                <a:ea typeface="Lato"/>
                <a:cs typeface="Lato"/>
                <a:sym typeface="Lato"/>
              </a:rPr>
              <a:t>Fetch FDA-approved drugs for any </a:t>
            </a:r>
            <a:r>
              <a:rPr lang="en-GB" sz="1100" b="1">
                <a:latin typeface="Lato"/>
                <a:ea typeface="Lato"/>
                <a:cs typeface="Lato"/>
                <a:sym typeface="Lato"/>
              </a:rPr>
              <a:t>input </a:t>
            </a:r>
            <a:r>
              <a:rPr lang="en-GB" sz="1100" b="1" i="0" u="none" strike="noStrike" cap="none">
                <a:solidFill>
                  <a:srgbClr val="000000"/>
                </a:solidFill>
                <a:latin typeface="Lato"/>
                <a:ea typeface="Lato"/>
                <a:cs typeface="Lato"/>
                <a:sym typeface="Lato"/>
              </a:rPr>
              <a:t>disease. </a:t>
            </a:r>
            <a:endParaRPr sz="1100" b="1" i="0" u="none" strike="noStrike" cap="none">
              <a:solidFill>
                <a:srgbClr val="000000"/>
              </a:solidFill>
              <a:latin typeface="Lato"/>
              <a:ea typeface="Lato"/>
              <a:cs typeface="Lato"/>
              <a:sym typeface="Lato"/>
            </a:endParaRPr>
          </a:p>
          <a:p>
            <a:pPr marL="457200" marR="0" lvl="0" indent="0" algn="l" rtl="0">
              <a:lnSpc>
                <a:spcPct val="100000"/>
              </a:lnSpc>
              <a:spcBef>
                <a:spcPts val="1200"/>
              </a:spcBef>
              <a:spcAft>
                <a:spcPts val="0"/>
              </a:spcAft>
              <a:buClr>
                <a:srgbClr val="000000"/>
              </a:buClr>
              <a:buSzPts val="1100"/>
              <a:buFont typeface="Arial"/>
              <a:buNone/>
            </a:pPr>
            <a:r>
              <a:rPr lang="en-GB" sz="1100" i="0" u="none" strike="noStrike" cap="none">
                <a:solidFill>
                  <a:srgbClr val="000000"/>
                </a:solidFill>
                <a:latin typeface="Lato"/>
                <a:ea typeface="Lato"/>
                <a:cs typeface="Lato"/>
                <a:sym typeface="Lato"/>
              </a:rPr>
              <a:t>-  It extracts and validates key identifiers such as brand names, generic names, UNII identifiers</a:t>
            </a:r>
            <a:r>
              <a:rPr lang="en-GB" sz="1100">
                <a:latin typeface="Lato"/>
                <a:ea typeface="Lato"/>
                <a:cs typeface="Lato"/>
                <a:sym typeface="Lato"/>
              </a:rPr>
              <a:t> </a:t>
            </a:r>
            <a:r>
              <a:rPr lang="en-GB" sz="1100" i="0" u="none" strike="noStrike" cap="none">
                <a:solidFill>
                  <a:srgbClr val="000000"/>
                </a:solidFill>
                <a:latin typeface="Lato"/>
                <a:ea typeface="Lato"/>
                <a:cs typeface="Lato"/>
                <a:sym typeface="Lato"/>
              </a:rPr>
              <a:t> for further</a:t>
            </a:r>
            <a:r>
              <a:rPr lang="en-GB" sz="1100">
                <a:latin typeface="Lato"/>
                <a:ea typeface="Lato"/>
                <a:cs typeface="Lato"/>
                <a:sym typeface="Lato"/>
              </a:rPr>
              <a:t> ranking</a:t>
            </a:r>
            <a:r>
              <a:rPr lang="en-GB" sz="1100" i="0" u="none" strike="noStrike" cap="none">
                <a:solidFill>
                  <a:srgbClr val="000000"/>
                </a:solidFill>
                <a:latin typeface="Lato"/>
                <a:ea typeface="Lato"/>
                <a:cs typeface="Lato"/>
                <a:sym typeface="Lato"/>
              </a:rPr>
              <a:t>.</a:t>
            </a:r>
            <a:endParaRPr sz="1100" i="0" u="none" strike="noStrike" cap="none">
              <a:solidFill>
                <a:srgbClr val="000000"/>
              </a:solidFill>
              <a:latin typeface="Lato"/>
              <a:ea typeface="Lato"/>
              <a:cs typeface="Lato"/>
              <a:sym typeface="Lato"/>
            </a:endParaRPr>
          </a:p>
          <a:p>
            <a:pPr marL="457200" marR="0" lvl="0" indent="-298450" algn="l" rtl="0">
              <a:lnSpc>
                <a:spcPct val="100000"/>
              </a:lnSpc>
              <a:spcBef>
                <a:spcPts val="1200"/>
              </a:spcBef>
              <a:spcAft>
                <a:spcPts val="0"/>
              </a:spcAft>
              <a:buClr>
                <a:srgbClr val="000000"/>
              </a:buClr>
              <a:buSzPts val="1100"/>
              <a:buFont typeface="Lato"/>
              <a:buChar char="●"/>
            </a:pPr>
            <a:r>
              <a:rPr lang="en-GB" sz="1100" b="1" i="0" u="none" strike="noStrike" cap="none">
                <a:solidFill>
                  <a:srgbClr val="000000"/>
                </a:solidFill>
                <a:latin typeface="Lato"/>
                <a:ea typeface="Lato"/>
                <a:cs typeface="Lato"/>
                <a:sym typeface="Lato"/>
              </a:rPr>
              <a:t>Retrieve molecular structures (SMILES) from PubChem.</a:t>
            </a:r>
            <a:endParaRPr sz="1100" b="1" i="0" u="none" strike="noStrike" cap="none">
              <a:solidFill>
                <a:srgbClr val="000000"/>
              </a:solidFill>
              <a:latin typeface="Lato"/>
              <a:ea typeface="Lato"/>
              <a:cs typeface="Lato"/>
              <a:sym typeface="Lato"/>
            </a:endParaRPr>
          </a:p>
          <a:p>
            <a:pPr marL="0" marR="0" lvl="0" indent="457200" algn="l" rtl="0">
              <a:lnSpc>
                <a:spcPct val="100000"/>
              </a:lnSpc>
              <a:spcBef>
                <a:spcPts val="1200"/>
              </a:spcBef>
              <a:spcAft>
                <a:spcPts val="0"/>
              </a:spcAft>
              <a:buClr>
                <a:srgbClr val="000000"/>
              </a:buClr>
              <a:buSzPts val="1100"/>
              <a:buFont typeface="Arial"/>
              <a:buNone/>
            </a:pPr>
            <a:r>
              <a:rPr lang="en-GB" sz="1100" i="0" u="none" strike="noStrike" cap="none">
                <a:solidFill>
                  <a:srgbClr val="000000"/>
                </a:solidFill>
                <a:latin typeface="Lato"/>
                <a:ea typeface="Lato"/>
                <a:cs typeface="Lato"/>
                <a:sym typeface="Lato"/>
              </a:rPr>
              <a:t>-  Using the drugs generic name SMILES structure of all the FDA approved drugs are fetched.</a:t>
            </a:r>
            <a:endParaRPr sz="1100" i="0" u="none" strike="noStrike" cap="none">
              <a:solidFill>
                <a:srgbClr val="000000"/>
              </a:solidFill>
              <a:latin typeface="Lato"/>
              <a:ea typeface="Lato"/>
              <a:cs typeface="Lato"/>
              <a:sym typeface="Lato"/>
            </a:endParaRPr>
          </a:p>
          <a:p>
            <a:pPr marL="0" marR="0" lvl="0" indent="457200" algn="l" rtl="0">
              <a:lnSpc>
                <a:spcPct val="100000"/>
              </a:lnSpc>
              <a:spcBef>
                <a:spcPts val="1200"/>
              </a:spcBef>
              <a:spcAft>
                <a:spcPts val="0"/>
              </a:spcAft>
              <a:buClr>
                <a:srgbClr val="000000"/>
              </a:buClr>
              <a:buSzPts val="1100"/>
              <a:buFont typeface="Arial"/>
              <a:buNone/>
            </a:pPr>
            <a:r>
              <a:rPr lang="en-GB" sz="1100" i="0" u="none" strike="noStrike" cap="none">
                <a:solidFill>
                  <a:srgbClr val="000000"/>
                </a:solidFill>
                <a:latin typeface="Lato"/>
                <a:ea typeface="Lato"/>
                <a:cs typeface="Lato"/>
                <a:sym typeface="Lato"/>
              </a:rPr>
              <a:t>- SMILES structures used/given as input for Drug-Drug interaction.</a:t>
            </a:r>
            <a:endParaRPr sz="1100" i="0" u="none" strike="noStrike" cap="none">
              <a:solidFill>
                <a:srgbClr val="000000"/>
              </a:solidFill>
              <a:latin typeface="Lato"/>
              <a:ea typeface="Lato"/>
              <a:cs typeface="Lato"/>
              <a:sym typeface="Lato"/>
            </a:endParaRPr>
          </a:p>
          <a:p>
            <a:pPr marL="457200" marR="0" lvl="0" indent="-298450" algn="l" rtl="0">
              <a:lnSpc>
                <a:spcPct val="100000"/>
              </a:lnSpc>
              <a:spcBef>
                <a:spcPts val="1200"/>
              </a:spcBef>
              <a:spcAft>
                <a:spcPts val="0"/>
              </a:spcAft>
              <a:buClr>
                <a:srgbClr val="000000"/>
              </a:buClr>
              <a:buSzPts val="1100"/>
              <a:buFont typeface="Lato"/>
              <a:buChar char="●"/>
            </a:pPr>
            <a:r>
              <a:rPr lang="en-GB" sz="1100" b="1" i="0" u="none" strike="noStrike" cap="none">
                <a:solidFill>
                  <a:srgbClr val="000000"/>
                </a:solidFill>
                <a:latin typeface="Lato"/>
                <a:ea typeface="Lato"/>
                <a:cs typeface="Lato"/>
                <a:sym typeface="Lato"/>
              </a:rPr>
              <a:t>Map and categorize side effects using SIDER</a:t>
            </a:r>
            <a:endParaRPr sz="1100" b="1" i="0" u="none" strike="noStrike" cap="none">
              <a:solidFill>
                <a:srgbClr val="000000"/>
              </a:solidFill>
              <a:latin typeface="Lato"/>
              <a:ea typeface="Lato"/>
              <a:cs typeface="Lato"/>
              <a:sym typeface="Lato"/>
            </a:endParaRPr>
          </a:p>
          <a:p>
            <a:pPr marL="0" marR="0" lvl="0" indent="0" algn="l" rtl="0">
              <a:lnSpc>
                <a:spcPct val="100000"/>
              </a:lnSpc>
              <a:spcBef>
                <a:spcPts val="1200"/>
              </a:spcBef>
              <a:spcAft>
                <a:spcPts val="0"/>
              </a:spcAft>
              <a:buClr>
                <a:srgbClr val="000000"/>
              </a:buClr>
              <a:buSzPts val="1100"/>
              <a:buFont typeface="Arial"/>
              <a:buNone/>
            </a:pPr>
            <a:r>
              <a:rPr lang="en-GB" sz="1100" b="1" i="0" u="none" strike="noStrike" cap="none">
                <a:solidFill>
                  <a:srgbClr val="000000"/>
                </a:solidFill>
                <a:latin typeface="Lato"/>
                <a:ea typeface="Lato"/>
                <a:cs typeface="Lato"/>
                <a:sym typeface="Lato"/>
              </a:rPr>
              <a:t>	</a:t>
            </a:r>
            <a:r>
              <a:rPr lang="en-GB" sz="1100" i="0" u="none" strike="noStrike" cap="none">
                <a:solidFill>
                  <a:srgbClr val="000000"/>
                </a:solidFill>
                <a:latin typeface="Lato"/>
                <a:ea typeface="Lato"/>
                <a:cs typeface="Lato"/>
                <a:sym typeface="Lato"/>
              </a:rPr>
              <a:t>-  Extracted generic names of the drugs are mapped to the SIDER dataset to filter and                                              </a:t>
            </a:r>
            <a:r>
              <a:rPr lang="en-GB" sz="1100">
                <a:solidFill>
                  <a:schemeClr val="lt1"/>
                </a:solidFill>
                <a:latin typeface="Lato"/>
                <a:ea typeface="Lato"/>
                <a:cs typeface="Lato"/>
                <a:sym typeface="Lato"/>
              </a:rPr>
              <a:t>……………..</a:t>
            </a:r>
            <a:r>
              <a:rPr lang="en-GB" sz="1100" i="0" u="none" strike="noStrike" cap="none">
                <a:solidFill>
                  <a:srgbClr val="000000"/>
                </a:solidFill>
                <a:latin typeface="Lato"/>
                <a:ea typeface="Lato"/>
                <a:cs typeface="Lato"/>
                <a:sym typeface="Lato"/>
              </a:rPr>
              <a:t>extract the most clinically relevant side effects of the drugs </a:t>
            </a:r>
            <a:r>
              <a:rPr lang="en-GB" sz="1100">
                <a:latin typeface="Lato"/>
                <a:ea typeface="Lato"/>
                <a:cs typeface="Lato"/>
                <a:sym typeface="Lato"/>
              </a:rPr>
              <a:t>filtering only the </a:t>
            </a:r>
            <a:r>
              <a:rPr lang="en-GB" sz="1100" i="0" u="none" strike="noStrike" cap="none">
                <a:solidFill>
                  <a:srgbClr val="000000"/>
                </a:solidFill>
                <a:latin typeface="Lato"/>
                <a:ea typeface="Lato"/>
                <a:cs typeface="Lato"/>
                <a:sym typeface="Lato"/>
              </a:rPr>
              <a:t>Preferred Terms (PT)</a:t>
            </a:r>
            <a:r>
              <a:rPr lang="en-GB" sz="1100">
                <a:latin typeface="Lato"/>
                <a:ea typeface="Lato"/>
                <a:cs typeface="Lato"/>
                <a:sym typeface="Lato"/>
              </a:rPr>
              <a:t>.</a:t>
            </a:r>
            <a:endParaRPr sz="1100">
              <a:latin typeface="Lato"/>
              <a:ea typeface="Lato"/>
              <a:cs typeface="Lato"/>
              <a:sym typeface="Lato"/>
            </a:endParaRPr>
          </a:p>
          <a:p>
            <a:pPr marL="457200" marR="0" lvl="0" indent="-298450" algn="l" rtl="0">
              <a:lnSpc>
                <a:spcPct val="100000"/>
              </a:lnSpc>
              <a:spcBef>
                <a:spcPts val="1200"/>
              </a:spcBef>
              <a:spcAft>
                <a:spcPts val="0"/>
              </a:spcAft>
              <a:buSzPts val="1100"/>
              <a:buFont typeface="Lato"/>
              <a:buChar char="●"/>
            </a:pPr>
            <a:r>
              <a:rPr lang="en-GB" sz="1100" b="1">
                <a:latin typeface="Lato"/>
                <a:ea typeface="Lato"/>
                <a:cs typeface="Lato"/>
                <a:sym typeface="Lato"/>
              </a:rPr>
              <a:t>Side Effect mapping to severity scores and severity index calculation.</a:t>
            </a:r>
            <a:endParaRPr sz="600" b="1">
              <a:latin typeface="Lato"/>
              <a:ea typeface="Lato"/>
              <a:cs typeface="Lato"/>
              <a:sym typeface="Lato"/>
            </a:endParaRPr>
          </a:p>
          <a:p>
            <a:pPr marL="457200" marR="0" lvl="0" indent="0" algn="l" rtl="0">
              <a:lnSpc>
                <a:spcPct val="100000"/>
              </a:lnSpc>
              <a:spcBef>
                <a:spcPts val="1200"/>
              </a:spcBef>
              <a:spcAft>
                <a:spcPts val="0"/>
              </a:spcAft>
              <a:buNone/>
            </a:pPr>
            <a:r>
              <a:rPr lang="en-GB" sz="1100">
                <a:latin typeface="Lato"/>
                <a:ea typeface="Lato"/>
                <a:cs typeface="Lato"/>
                <a:sym typeface="Lato"/>
              </a:rPr>
              <a:t>- Side effects are mapped to severity and frequency scores from the MedDRA Severity dataset, then   </a:t>
            </a:r>
            <a:r>
              <a:rPr lang="en-GB" sz="1100">
                <a:solidFill>
                  <a:schemeClr val="lt1"/>
                </a:solidFill>
                <a:latin typeface="Lato"/>
                <a:ea typeface="Lato"/>
                <a:cs typeface="Lato"/>
                <a:sym typeface="Lato"/>
              </a:rPr>
              <a:t>...</a:t>
            </a:r>
            <a:r>
              <a:rPr lang="en-GB" sz="1100">
                <a:latin typeface="Lato"/>
                <a:ea typeface="Lato"/>
                <a:cs typeface="Lato"/>
                <a:sym typeface="Lato"/>
              </a:rPr>
              <a:t>averaged </a:t>
            </a:r>
            <a:r>
              <a:rPr lang="en-GB" sz="1100">
                <a:solidFill>
                  <a:schemeClr val="lt1"/>
                </a:solidFill>
                <a:latin typeface="Lato"/>
                <a:ea typeface="Lato"/>
                <a:cs typeface="Lato"/>
                <a:sym typeface="Lato"/>
              </a:rPr>
              <a:t>..</a:t>
            </a:r>
            <a:r>
              <a:rPr lang="en-GB" sz="1100">
                <a:latin typeface="Lato"/>
                <a:ea typeface="Lato"/>
                <a:cs typeface="Lato"/>
                <a:sym typeface="Lato"/>
              </a:rPr>
              <a:t>as a weighted sum to compute a normalized severity index for each drug , preparing it for </a:t>
            </a:r>
            <a:r>
              <a:rPr lang="en-GB" sz="1100">
                <a:solidFill>
                  <a:schemeClr val="lt1"/>
                </a:solidFill>
                <a:latin typeface="Lato"/>
                <a:ea typeface="Lato"/>
                <a:cs typeface="Lato"/>
                <a:sym typeface="Lato"/>
              </a:rPr>
              <a:t>  …</a:t>
            </a:r>
            <a:r>
              <a:rPr lang="en-GB" sz="1100">
                <a:latin typeface="Lato"/>
                <a:ea typeface="Lato"/>
                <a:cs typeface="Lato"/>
                <a:sym typeface="Lato"/>
              </a:rPr>
              <a:t>ranking.</a:t>
            </a:r>
            <a:endParaRPr sz="1100">
              <a:latin typeface="Lato"/>
              <a:ea typeface="Lato"/>
              <a:cs typeface="Lato"/>
              <a:sym typeface="Lato"/>
            </a:endParaRPr>
          </a:p>
          <a:p>
            <a:pPr marL="0" marR="0" lvl="0" indent="457200" algn="l" rtl="0">
              <a:lnSpc>
                <a:spcPct val="150000"/>
              </a:lnSpc>
              <a:spcBef>
                <a:spcPts val="1200"/>
              </a:spcBef>
              <a:spcAft>
                <a:spcPts val="0"/>
              </a:spcAft>
              <a:buNone/>
            </a:pPr>
            <a:endParaRPr sz="1100">
              <a:latin typeface="Lato"/>
              <a:ea typeface="Lato"/>
              <a:cs typeface="Lato"/>
              <a:sym typeface="Lato"/>
            </a:endParaRPr>
          </a:p>
        </p:txBody>
      </p:sp>
      <p:sp>
        <p:nvSpPr>
          <p:cNvPr id="238" name="Google Shape;238;p31"/>
          <p:cNvSpPr txBox="1"/>
          <p:nvPr/>
        </p:nvSpPr>
        <p:spPr>
          <a:xfrm>
            <a:off x="184650" y="1943875"/>
            <a:ext cx="2099100" cy="121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GB" sz="1100" b="1" i="0" u="none" strike="noStrike" cap="none">
                <a:solidFill>
                  <a:srgbClr val="000000"/>
                </a:solidFill>
                <a:latin typeface="Lato"/>
                <a:ea typeface="Lato"/>
                <a:cs typeface="Lato"/>
                <a:sym typeface="Lato"/>
              </a:rPr>
              <a:t>Input: </a:t>
            </a:r>
            <a:r>
              <a:rPr lang="en-GB" sz="1100" b="0" i="0" u="none" strike="noStrike" cap="none">
                <a:solidFill>
                  <a:srgbClr val="000000"/>
                </a:solidFill>
                <a:latin typeface="Lato"/>
                <a:ea typeface="Lato"/>
                <a:cs typeface="Lato"/>
                <a:sym typeface="Lato"/>
              </a:rPr>
              <a:t>Disease </a:t>
            </a:r>
            <a:endParaRPr sz="1100" b="0" i="0" u="none" strike="noStrike" cap="none">
              <a:solidFill>
                <a:srgbClr val="000000"/>
              </a:solidFill>
              <a:latin typeface="Lato"/>
              <a:ea typeface="Lato"/>
              <a:cs typeface="Lato"/>
              <a:sym typeface="Lato"/>
            </a:endParaRPr>
          </a:p>
          <a:p>
            <a:pPr marL="0" marR="0" lvl="0" indent="0" algn="l" rtl="0">
              <a:lnSpc>
                <a:spcPct val="115000"/>
              </a:lnSpc>
              <a:spcBef>
                <a:spcPts val="0"/>
              </a:spcBef>
              <a:spcAft>
                <a:spcPts val="0"/>
              </a:spcAft>
              <a:buClr>
                <a:srgbClr val="000000"/>
              </a:buClr>
              <a:buSzPts val="1300"/>
              <a:buFont typeface="Arial"/>
              <a:buNone/>
            </a:pPr>
            <a:r>
              <a:rPr lang="en-GB" sz="1100" b="1" i="0" u="none" strike="noStrike" cap="none">
                <a:solidFill>
                  <a:srgbClr val="000000"/>
                </a:solidFill>
                <a:latin typeface="Lato"/>
                <a:ea typeface="Lato"/>
                <a:cs typeface="Lato"/>
                <a:sym typeface="Lato"/>
              </a:rPr>
              <a:t>Output: </a:t>
            </a:r>
            <a:endParaRPr sz="1100" b="1" i="0" u="none" strike="noStrike" cap="none">
              <a:solidFill>
                <a:srgbClr val="000000"/>
              </a:solidFill>
              <a:latin typeface="Lato"/>
              <a:ea typeface="Lato"/>
              <a:cs typeface="Lato"/>
              <a:sym typeface="Lato"/>
            </a:endParaRPr>
          </a:p>
          <a:p>
            <a:pPr marL="457200" marR="0" lvl="0" indent="-184150" algn="l" rtl="0">
              <a:lnSpc>
                <a:spcPct val="100000"/>
              </a:lnSpc>
              <a:spcBef>
                <a:spcPts val="0"/>
              </a:spcBef>
              <a:spcAft>
                <a:spcPts val="0"/>
              </a:spcAft>
              <a:buClr>
                <a:srgbClr val="000000"/>
              </a:buClr>
              <a:buSzPts val="1100"/>
              <a:buFont typeface="Lato"/>
              <a:buChar char="●"/>
            </a:pPr>
            <a:r>
              <a:rPr lang="en-GB" sz="1100" b="0" i="0" u="none" strike="noStrike" cap="none">
                <a:solidFill>
                  <a:srgbClr val="000000"/>
                </a:solidFill>
                <a:latin typeface="Lato"/>
                <a:ea typeface="Lato"/>
                <a:cs typeface="Lato"/>
                <a:sym typeface="Lato"/>
              </a:rPr>
              <a:t>Approved list of drugs</a:t>
            </a:r>
            <a:endParaRPr sz="1100" b="0" i="0" u="none" strike="noStrike" cap="none">
              <a:solidFill>
                <a:srgbClr val="000000"/>
              </a:solidFill>
              <a:latin typeface="Lato"/>
              <a:ea typeface="Lato"/>
              <a:cs typeface="Lato"/>
              <a:sym typeface="Lato"/>
            </a:endParaRPr>
          </a:p>
          <a:p>
            <a:pPr marL="457200" marR="0" lvl="0" indent="-184150" algn="l" rtl="0">
              <a:lnSpc>
                <a:spcPct val="100000"/>
              </a:lnSpc>
              <a:spcBef>
                <a:spcPts val="0"/>
              </a:spcBef>
              <a:spcAft>
                <a:spcPts val="0"/>
              </a:spcAft>
              <a:buClr>
                <a:srgbClr val="000000"/>
              </a:buClr>
              <a:buSzPts val="1100"/>
              <a:buFont typeface="Lato"/>
              <a:buChar char="●"/>
            </a:pPr>
            <a:r>
              <a:rPr lang="en-GB" sz="1100" b="0" i="0" u="none" strike="noStrike" cap="none">
                <a:solidFill>
                  <a:srgbClr val="000000"/>
                </a:solidFill>
                <a:latin typeface="Lato"/>
                <a:ea typeface="Lato"/>
                <a:cs typeface="Lato"/>
                <a:sym typeface="Lato"/>
              </a:rPr>
              <a:t>Generic name </a:t>
            </a:r>
            <a:endParaRPr sz="1100">
              <a:latin typeface="Lato"/>
              <a:ea typeface="Lato"/>
              <a:cs typeface="Lato"/>
              <a:sym typeface="Lato"/>
            </a:endParaRPr>
          </a:p>
          <a:p>
            <a:pPr marL="457200" marR="0" lvl="0" indent="-184150" algn="l" rtl="0">
              <a:lnSpc>
                <a:spcPct val="100000"/>
              </a:lnSpc>
              <a:spcBef>
                <a:spcPts val="0"/>
              </a:spcBef>
              <a:spcAft>
                <a:spcPts val="0"/>
              </a:spcAft>
              <a:buClr>
                <a:srgbClr val="000000"/>
              </a:buClr>
              <a:buSzPts val="1100"/>
              <a:buFont typeface="Lato"/>
              <a:buChar char="●"/>
            </a:pPr>
            <a:r>
              <a:rPr lang="en-GB" sz="1100" b="0" i="0" u="none" strike="noStrike" cap="none">
                <a:solidFill>
                  <a:srgbClr val="000000"/>
                </a:solidFill>
                <a:latin typeface="Lato"/>
                <a:ea typeface="Lato"/>
                <a:cs typeface="Lato"/>
                <a:sym typeface="Lato"/>
              </a:rPr>
              <a:t>Smiles representation</a:t>
            </a:r>
            <a:endParaRPr sz="1100" b="0" i="0" u="none" strike="noStrike" cap="none">
              <a:solidFill>
                <a:srgbClr val="000000"/>
              </a:solidFill>
              <a:latin typeface="Lato"/>
              <a:ea typeface="Lato"/>
              <a:cs typeface="Lato"/>
              <a:sym typeface="Lato"/>
            </a:endParaRPr>
          </a:p>
          <a:p>
            <a:pPr marL="457200" marR="0" lvl="0" indent="-184150" algn="l" rtl="0">
              <a:lnSpc>
                <a:spcPct val="100000"/>
              </a:lnSpc>
              <a:spcBef>
                <a:spcPts val="0"/>
              </a:spcBef>
              <a:spcAft>
                <a:spcPts val="0"/>
              </a:spcAft>
              <a:buClr>
                <a:srgbClr val="000000"/>
              </a:buClr>
              <a:buSzPts val="1100"/>
              <a:buFont typeface="Lato"/>
              <a:buChar char="●"/>
            </a:pPr>
            <a:r>
              <a:rPr lang="en-GB" sz="1100" b="0" i="0" u="none" strike="noStrike" cap="none">
                <a:solidFill>
                  <a:srgbClr val="000000"/>
                </a:solidFill>
                <a:latin typeface="Lato"/>
                <a:ea typeface="Lato"/>
                <a:cs typeface="Lato"/>
                <a:sym typeface="Lato"/>
              </a:rPr>
              <a:t>Side effects</a:t>
            </a:r>
            <a:r>
              <a:rPr lang="en-GB" sz="1100">
                <a:latin typeface="Lato"/>
                <a:ea typeface="Lato"/>
                <a:cs typeface="Lato"/>
                <a:sym typeface="Lato"/>
              </a:rPr>
              <a:t> and severity index</a:t>
            </a:r>
            <a:endParaRPr sz="1100" b="0" i="0" u="none" strike="noStrike" cap="none">
              <a:solidFill>
                <a:srgbClr val="000000"/>
              </a:solidFill>
              <a:latin typeface="Lato"/>
              <a:ea typeface="Lato"/>
              <a:cs typeface="Lato"/>
              <a:sym typeface="Lato"/>
            </a:endParaRPr>
          </a:p>
        </p:txBody>
      </p:sp>
      <p:sp>
        <p:nvSpPr>
          <p:cNvPr id="239" name="Google Shape;239;p31"/>
          <p:cNvSpPr/>
          <p:nvPr/>
        </p:nvSpPr>
        <p:spPr>
          <a:xfrm>
            <a:off x="167100" y="796225"/>
            <a:ext cx="2134200" cy="9219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200" b="1" i="0" u="none" strike="noStrike" cap="none">
                <a:solidFill>
                  <a:srgbClr val="000000"/>
                </a:solidFill>
                <a:latin typeface="Arial"/>
                <a:ea typeface="Arial"/>
                <a:cs typeface="Arial"/>
                <a:sym typeface="Arial"/>
              </a:rPr>
              <a:t>Data </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200" b="0" i="0" u="none" strike="noStrike" cap="none">
                <a:solidFill>
                  <a:srgbClr val="000000"/>
                </a:solidFill>
                <a:latin typeface="Lato"/>
                <a:ea typeface="Lato"/>
                <a:cs typeface="Lato"/>
                <a:sym typeface="Lato"/>
              </a:rPr>
              <a:t>Sources: </a:t>
            </a:r>
            <a:r>
              <a:rPr lang="en-GB" sz="1200" b="0" i="0" u="sng" strike="noStrike" cap="none">
                <a:solidFill>
                  <a:schemeClr val="hlink"/>
                </a:solidFill>
                <a:latin typeface="Lato"/>
                <a:ea typeface="Lato"/>
                <a:cs typeface="Lato"/>
                <a:sym typeface="Lato"/>
                <a:hlinkClick r:id="rId3"/>
              </a:rPr>
              <a:t>Pu</a:t>
            </a:r>
            <a:r>
              <a:rPr lang="en-GB" sz="1200" b="0" i="0" u="none" strike="noStrike" cap="none">
                <a:solidFill>
                  <a:srgbClr val="000000"/>
                </a:solidFill>
                <a:latin typeface="Lato"/>
                <a:ea typeface="Lato"/>
                <a:cs typeface="Lato"/>
                <a:sym typeface="Lato"/>
              </a:rPr>
              <a:t>bChem, openFDA</a:t>
            </a:r>
            <a:endParaRPr sz="12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r>
              <a:rPr lang="en-GB" sz="1200" b="0" i="0" u="none" strike="noStrike" cap="none">
                <a:solidFill>
                  <a:srgbClr val="000000"/>
                </a:solidFill>
                <a:latin typeface="Lato"/>
                <a:ea typeface="Lato"/>
                <a:cs typeface="Lato"/>
                <a:sym typeface="Lato"/>
              </a:rPr>
              <a:t>Dataset:- SIDER(Side effects resource), Severity dataset(</a:t>
            </a:r>
            <a:r>
              <a:rPr lang="en-GB" sz="1100">
                <a:latin typeface="Lato"/>
                <a:ea typeface="Lato"/>
                <a:cs typeface="Lato"/>
                <a:sym typeface="Lato"/>
              </a:rPr>
              <a:t>MedDRA</a:t>
            </a:r>
            <a:r>
              <a:rPr lang="en-GB" sz="1200" b="0" i="0" u="none" strike="noStrike" cap="none">
                <a:solidFill>
                  <a:srgbClr val="000000"/>
                </a:solidFill>
                <a:latin typeface="Lato"/>
                <a:ea typeface="Lato"/>
                <a:cs typeface="Lato"/>
                <a:sym typeface="Lato"/>
              </a:rPr>
              <a:t>)</a:t>
            </a:r>
            <a:endParaRPr sz="1200" b="0" i="0" u="none" strike="noStrike" cap="none">
              <a:solidFill>
                <a:srgbClr val="000000"/>
              </a:solidFill>
              <a:latin typeface="Lato"/>
              <a:ea typeface="Lato"/>
              <a:cs typeface="Lato"/>
              <a:sym typeface="Lato"/>
            </a:endParaRPr>
          </a:p>
        </p:txBody>
      </p:sp>
      <p:sp>
        <p:nvSpPr>
          <p:cNvPr id="240" name="Google Shape;240;p31"/>
          <p:cNvSpPr txBox="1"/>
          <p:nvPr/>
        </p:nvSpPr>
        <p:spPr>
          <a:xfrm>
            <a:off x="167100" y="3269200"/>
            <a:ext cx="2134200" cy="149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212121"/>
                </a:solidFill>
                <a:latin typeface="Lato"/>
                <a:ea typeface="Lato"/>
                <a:cs typeface="Lato"/>
                <a:sym typeface="Lato"/>
              </a:rPr>
              <a:t>All drugs and side effects fetched are approved , verified by Food and Drug administration(FDA) and European Molecular Biology laboratory(EMBL).</a:t>
            </a:r>
            <a:endParaRPr sz="1200" b="0" i="0" u="none" strike="noStrike" cap="none">
              <a:solidFill>
                <a:srgbClr val="21212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p:nvPr/>
        </p:nvSpPr>
        <p:spPr>
          <a:xfrm>
            <a:off x="729595" y="1292825"/>
            <a:ext cx="7501800" cy="3511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Lato"/>
                <a:ea typeface="Lato"/>
                <a:cs typeface="Lato"/>
                <a:sym typeface="Lato"/>
              </a:rPr>
              <a:t>Current cancer treatment systems often fail to provide personalized drug ranking that consider both the molecular profile of the cancer (such as the specific protein affected) and the patient's co-morbid conditions. This leads to suboptimal treatment choices, increased risk of adverse drug reactions, and compromised patient outcomes. Oncologists and clinical pharmacologists require a comprehensive system that identifies cancer-related drugs based on the patient's cancer-affected protein, evaluates potential drug interactions with medications for co-morbid conditions, and ranks cancer drugs based on efficacy, safety, and pharmacokinetic factors. Such a system can significantly enhance personalized cancer therapy, support informed decision-making, and improve patient care.</a:t>
            </a:r>
            <a:endParaRPr sz="1300" b="0" i="0" u="none" strike="noStrike" cap="none">
              <a:solidFill>
                <a:srgbClr val="000000"/>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ato"/>
              <a:ea typeface="Lato"/>
              <a:cs typeface="Lato"/>
              <a:sym typeface="Lato"/>
            </a:endParaRPr>
          </a:p>
        </p:txBody>
      </p:sp>
      <p:sp>
        <p:nvSpPr>
          <p:cNvPr id="94" name="Google Shape;94;p14"/>
          <p:cNvSpPr txBox="1"/>
          <p:nvPr/>
        </p:nvSpPr>
        <p:spPr>
          <a:xfrm>
            <a:off x="279000" y="79950"/>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600" b="1" i="1" u="none" strike="noStrike" cap="none">
                <a:solidFill>
                  <a:schemeClr val="dk2"/>
                </a:solidFill>
                <a:latin typeface="Lato"/>
                <a:ea typeface="Lato"/>
                <a:cs typeface="Lato"/>
                <a:sym typeface="Lato"/>
              </a:rPr>
              <a:t>PROBLEM STATEMENT</a:t>
            </a:r>
            <a:endParaRPr sz="1600" b="1" i="1" u="none" strike="noStrike" cap="none">
              <a:solidFill>
                <a:schemeClr val="dk2"/>
              </a:solidFill>
              <a:latin typeface="Lato"/>
              <a:ea typeface="Lato"/>
              <a:cs typeface="Lato"/>
              <a:sym typeface="Lato"/>
            </a:endParaRPr>
          </a:p>
        </p:txBody>
      </p:sp>
      <p:sp>
        <p:nvSpPr>
          <p:cNvPr id="95" name="Google Shape;95;p14"/>
          <p:cNvSpPr txBox="1"/>
          <p:nvPr/>
        </p:nvSpPr>
        <p:spPr>
          <a:xfrm>
            <a:off x="767800" y="962875"/>
            <a:ext cx="965100" cy="33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Sample input/output for fetching FDA drugs and side effects</a:t>
            </a:r>
            <a:endParaRPr sz="1500" b="1" i="1" u="none" strike="noStrike" cap="none">
              <a:solidFill>
                <a:srgbClr val="000000"/>
              </a:solidFill>
              <a:latin typeface="Times New Roman"/>
              <a:ea typeface="Times New Roman"/>
              <a:cs typeface="Times New Roman"/>
              <a:sym typeface="Times New Roman"/>
            </a:endParaRPr>
          </a:p>
        </p:txBody>
      </p:sp>
      <p:sp>
        <p:nvSpPr>
          <p:cNvPr id="246" name="Google Shape;246;p32"/>
          <p:cNvSpPr txBox="1"/>
          <p:nvPr/>
        </p:nvSpPr>
        <p:spPr>
          <a:xfrm>
            <a:off x="750250" y="1065400"/>
            <a:ext cx="952500" cy="275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247" name="Google Shape;247;p32"/>
          <p:cNvPicPr preferRelativeResize="0"/>
          <p:nvPr/>
        </p:nvPicPr>
        <p:blipFill>
          <a:blip r:embed="rId3">
            <a:alphaModFix/>
          </a:blip>
          <a:stretch>
            <a:fillRect/>
          </a:stretch>
        </p:blipFill>
        <p:spPr>
          <a:xfrm>
            <a:off x="2165600" y="614275"/>
            <a:ext cx="4011645" cy="433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Algorithm Side-effect_Extraction</a:t>
            </a:r>
            <a:endParaRPr sz="1500" b="1" i="1" u="none" strike="noStrike" cap="none">
              <a:solidFill>
                <a:srgbClr val="000000"/>
              </a:solidFill>
              <a:latin typeface="Times New Roman"/>
              <a:ea typeface="Times New Roman"/>
              <a:cs typeface="Times New Roman"/>
              <a:sym typeface="Times New Roman"/>
            </a:endParaRPr>
          </a:p>
        </p:txBody>
      </p:sp>
      <p:sp>
        <p:nvSpPr>
          <p:cNvPr id="253" name="Google Shape;253;p33"/>
          <p:cNvSpPr txBox="1"/>
          <p:nvPr/>
        </p:nvSpPr>
        <p:spPr>
          <a:xfrm>
            <a:off x="102925" y="504200"/>
            <a:ext cx="8841000" cy="4606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input : Disease name</a:t>
            </a: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output: </a:t>
            </a:r>
            <a:r>
              <a:rPr lang="en-GB" sz="1000" b="0" i="0" u="none" strike="noStrike" cap="none">
                <a:solidFill>
                  <a:srgbClr val="000000"/>
                </a:solidFill>
                <a:latin typeface="Lato"/>
                <a:ea typeface="Lato"/>
                <a:cs typeface="Lato"/>
                <a:sym typeface="Lato"/>
              </a:rPr>
              <a:t>Approved list of drugs with SMILE representation and Side effects</a:t>
            </a: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given: sider_df (Gname,Se,Pref_low)</a:t>
            </a: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 </a:t>
            </a: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	</a:t>
            </a:r>
            <a:r>
              <a:rPr lang="en-GB" sz="1000" b="1" i="0" u="none" strike="noStrike" cap="none">
                <a:solidFill>
                  <a:schemeClr val="dk2"/>
                </a:solidFill>
                <a:latin typeface="Lato"/>
                <a:ea typeface="Lato"/>
                <a:cs typeface="Lato"/>
                <a:sym typeface="Lato"/>
              </a:rPr>
              <a:t>Func.</a:t>
            </a:r>
            <a:r>
              <a:rPr lang="en-GB" sz="1000" b="0" i="0" u="none" strike="noStrike" cap="none">
                <a:solidFill>
                  <a:schemeClr val="dk2"/>
                </a:solidFill>
                <a:latin typeface="Lato"/>
                <a:ea typeface="Lato"/>
                <a:cs typeface="Lato"/>
                <a:sym typeface="Lato"/>
              </a:rPr>
              <a:t> </a:t>
            </a:r>
            <a:r>
              <a:rPr lang="en-GB" sz="1000" b="0" i="0" u="none" strike="noStrike" cap="none">
                <a:solidFill>
                  <a:schemeClr val="dk1"/>
                </a:solidFill>
                <a:latin typeface="Lato"/>
                <a:ea typeface="Lato"/>
                <a:cs typeface="Lato"/>
                <a:sym typeface="Lato"/>
              </a:rPr>
              <a:t>get_smiles_from_generic_name(generic_name):     </a:t>
            </a:r>
            <a:r>
              <a:rPr lang="en-GB" sz="1000" b="0" i="0" u="none" strike="noStrike" cap="none">
                <a:solidFill>
                  <a:srgbClr val="999999"/>
                </a:solidFill>
                <a:latin typeface="Lato"/>
                <a:ea typeface="Lato"/>
                <a:cs typeface="Lato"/>
                <a:sym typeface="Lato"/>
              </a:rPr>
              <a:t>#</a:t>
            </a:r>
            <a:r>
              <a:rPr lang="en-GB" sz="1000" b="1" i="0" u="none" strike="noStrike" cap="none">
                <a:solidFill>
                  <a:srgbClr val="999999"/>
                </a:solidFill>
                <a:latin typeface="Lato"/>
                <a:ea typeface="Lato"/>
                <a:cs typeface="Lato"/>
                <a:sym typeface="Lato"/>
              </a:rPr>
              <a:t>Extracting SMILES</a:t>
            </a:r>
            <a:endParaRPr sz="1000" b="0" i="0" u="none" strike="noStrike" cap="none">
              <a:solidFill>
                <a:srgbClr val="9999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		Set url for PubChem</a:t>
            </a:r>
            <a:endParaRPr sz="1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Make a </a:t>
            </a:r>
            <a:r>
              <a:rPr lang="en-GB" sz="1000" b="0" i="0" u="none" strike="noStrike" cap="none">
                <a:solidFill>
                  <a:schemeClr val="dk1"/>
                </a:solidFill>
                <a:latin typeface="Arial"/>
                <a:ea typeface="Arial"/>
                <a:cs typeface="Arial"/>
                <a:sym typeface="Arial"/>
              </a:rPr>
              <a:t>GET</a:t>
            </a:r>
            <a:r>
              <a:rPr lang="en-GB" sz="1000" b="0" i="0" u="none" strike="noStrike" cap="none">
                <a:solidFill>
                  <a:srgbClr val="000000"/>
                </a:solidFill>
                <a:latin typeface="Arial"/>
                <a:ea typeface="Arial"/>
                <a:cs typeface="Arial"/>
                <a:sym typeface="Arial"/>
              </a:rPr>
              <a:t> request to the PubChem API with </a:t>
            </a:r>
            <a:r>
              <a:rPr lang="en-GB" sz="1000" b="0" i="0" u="none" strike="noStrike" cap="none">
                <a:solidFill>
                  <a:schemeClr val="dk1"/>
                </a:solidFill>
                <a:latin typeface="Arial"/>
                <a:ea typeface="Arial"/>
                <a:cs typeface="Arial"/>
                <a:sym typeface="Arial"/>
              </a:rPr>
              <a:t>(formatted generic_name)</a:t>
            </a:r>
            <a:endParaRPr sz="1000" b="0" i="0" u="none" strike="noStrike" cap="none">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If the request successful:</a:t>
            </a:r>
            <a:endParaRPr sz="1000" b="0" i="0" u="none" strike="noStrike" cap="none">
              <a:solidFill>
                <a:srgbClr val="000000"/>
              </a:solidFill>
              <a:latin typeface="Arial"/>
              <a:ea typeface="Arial"/>
              <a:cs typeface="Arial"/>
              <a:sym typeface="Arial"/>
            </a:endParaRPr>
          </a:p>
          <a:p>
            <a:pPr marL="9144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Parse the returned JSON to extract the SMILES string </a:t>
            </a:r>
            <a:endParaRPr sz="1000" b="0" i="0" u="none" strike="noStrike" cap="none">
              <a:solidFill>
                <a:srgbClr val="000000"/>
              </a:solidFill>
              <a:latin typeface="Arial"/>
              <a:ea typeface="Arial"/>
              <a:cs typeface="Arial"/>
              <a:sym typeface="Arial"/>
            </a:endParaRPr>
          </a:p>
          <a:p>
            <a:pPr marL="9144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Return smiles</a:t>
            </a:r>
            <a:endParaRPr sz="1000" b="0" i="0" u="none" strike="noStrike" cap="none">
              <a:solidFill>
                <a:srgbClr val="000000"/>
              </a:solidFill>
              <a:latin typeface="Arial"/>
              <a:ea typeface="Arial"/>
              <a:cs typeface="Arial"/>
              <a:sym typeface="Arial"/>
            </a:endParaRPr>
          </a:p>
          <a:p>
            <a:pPr marL="914400" marR="0" lvl="0" indent="457200" algn="l" rtl="0">
              <a:lnSpc>
                <a:spcPct val="100000"/>
              </a:lnSpc>
              <a:spcBef>
                <a:spcPts val="0"/>
              </a:spcBef>
              <a:spcAft>
                <a:spcPts val="0"/>
              </a:spcAft>
              <a:buClr>
                <a:srgbClr val="000000"/>
              </a:buClr>
              <a:buSzPts val="7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Lato"/>
                <a:ea typeface="Lato"/>
                <a:cs typeface="Lato"/>
                <a:sym typeface="Lato"/>
              </a:rPr>
              <a:t>	</a:t>
            </a:r>
            <a:r>
              <a:rPr lang="en-GB" sz="1000" b="1" i="0" u="none" strike="noStrike" cap="none">
                <a:solidFill>
                  <a:schemeClr val="dk2"/>
                </a:solidFill>
                <a:latin typeface="Lato"/>
                <a:ea typeface="Lato"/>
                <a:cs typeface="Lato"/>
                <a:sym typeface="Lato"/>
              </a:rPr>
              <a:t>Func. </a:t>
            </a:r>
            <a:r>
              <a:rPr lang="en-GB" sz="1000" b="0" i="0" u="none" strike="noStrike" cap="none">
                <a:solidFill>
                  <a:schemeClr val="dk1"/>
                </a:solidFill>
                <a:latin typeface="Lato"/>
                <a:ea typeface="Lato"/>
                <a:cs typeface="Lato"/>
                <a:sym typeface="Lato"/>
              </a:rPr>
              <a:t>map_similar_side_effects(side_effects_list):         </a:t>
            </a:r>
            <a:r>
              <a:rPr lang="en-GB" sz="1000" b="0" i="0" u="none" strike="noStrike" cap="none">
                <a:solidFill>
                  <a:srgbClr val="999999"/>
                </a:solidFill>
                <a:latin typeface="Lato"/>
                <a:ea typeface="Lato"/>
                <a:cs typeface="Lato"/>
                <a:sym typeface="Lato"/>
              </a:rPr>
              <a:t>#</a:t>
            </a:r>
            <a:r>
              <a:rPr lang="en-GB" sz="1000" b="1" i="0" u="none" strike="noStrike" cap="none">
                <a:solidFill>
                  <a:srgbClr val="999999"/>
                </a:solidFill>
                <a:latin typeface="Lato"/>
                <a:ea typeface="Lato"/>
                <a:cs typeface="Lato"/>
                <a:sym typeface="Lato"/>
              </a:rPr>
              <a:t>Grouping Side Effects</a:t>
            </a:r>
            <a:endParaRPr sz="1000" b="0" i="0" u="none" strike="noStrike" cap="none">
              <a:solidFill>
                <a:srgbClr val="99999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Lato"/>
                <a:ea typeface="Lato"/>
                <a:cs typeface="Lato"/>
                <a:sym typeface="Lato"/>
              </a:rPr>
              <a:t>		</a:t>
            </a:r>
            <a:r>
              <a:rPr lang="en-GB" sz="1000" b="0" i="0" u="none" strike="noStrike" cap="none">
                <a:solidFill>
                  <a:srgbClr val="000000"/>
                </a:solidFill>
                <a:latin typeface="Arial"/>
                <a:ea typeface="Arial"/>
                <a:cs typeface="Arial"/>
                <a:sym typeface="Arial"/>
              </a:rPr>
              <a:t>Create a dictionary </a:t>
            </a:r>
            <a:r>
              <a:rPr lang="en-GB" sz="1000" b="0" i="0" u="none" strike="noStrike" cap="none">
                <a:solidFill>
                  <a:schemeClr val="dk1"/>
                </a:solidFill>
                <a:latin typeface="Lato"/>
                <a:ea typeface="Lato"/>
                <a:cs typeface="Lato"/>
                <a:sym typeface="Lato"/>
              </a:rPr>
              <a:t>side_effect_mapping</a:t>
            </a:r>
            <a:r>
              <a:rPr lang="en-GB" sz="1000" b="0" i="0" u="none" strike="noStrike" cap="none">
                <a:solidFill>
                  <a:srgbClr val="000000"/>
                </a:solidFill>
                <a:latin typeface="Arial"/>
                <a:ea typeface="Arial"/>
                <a:cs typeface="Arial"/>
                <a:sym typeface="Arial"/>
              </a:rPr>
              <a:t> to define mapping rules</a:t>
            </a:r>
            <a:endParaRPr sz="10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		For each side effect in the list:</a:t>
            </a:r>
            <a:endParaRPr sz="900" b="0" i="0" u="none" strike="noStrike" cap="none">
              <a:solidFill>
                <a:schemeClr val="dk2"/>
              </a:solidFill>
              <a:latin typeface="Lato"/>
              <a:ea typeface="Lato"/>
              <a:cs typeface="Lato"/>
              <a:sym typeface="Lato"/>
            </a:endParaRPr>
          </a:p>
          <a:p>
            <a:pPr marL="9144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 Check if it matches any terms in the dictionary</a:t>
            </a:r>
            <a:endParaRPr sz="1000" b="0" i="0" u="none" strike="noStrike" cap="none">
              <a:solidFill>
                <a:schemeClr val="dk2"/>
              </a:solidFill>
              <a:latin typeface="Lato"/>
              <a:ea typeface="Lato"/>
              <a:cs typeface="Lato"/>
              <a:sym typeface="Lato"/>
            </a:endParaRPr>
          </a:p>
          <a:p>
            <a:pPr marL="9144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 If a match is found:</a:t>
            </a:r>
            <a:endParaRPr sz="1000" b="0" i="0" u="none" strike="noStrike" cap="none">
              <a:solidFill>
                <a:schemeClr val="dk2"/>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Map it to the corresponding category</a:t>
            </a:r>
            <a:endParaRPr sz="1000" b="0" i="0" u="none" strike="noStrike" cap="none">
              <a:solidFill>
                <a:schemeClr val="dk2"/>
              </a:solidFill>
              <a:latin typeface="Lato"/>
              <a:ea typeface="Lato"/>
              <a:cs typeface="Lato"/>
              <a:sym typeface="Lato"/>
            </a:endParaRPr>
          </a:p>
          <a:p>
            <a:pPr marL="9144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Else:</a:t>
            </a:r>
            <a:endParaRPr sz="1000" b="0" i="0" u="none" strike="noStrike" cap="none">
              <a:solidFill>
                <a:schemeClr val="dk2"/>
              </a:solidFill>
              <a:latin typeface="Lato"/>
              <a:ea typeface="Lato"/>
              <a:cs typeface="Lato"/>
              <a:sym typeface="Lato"/>
            </a:endParaRPr>
          </a:p>
          <a:p>
            <a:pPr marL="1371600" marR="0" lvl="0" indent="45720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keep the side effect as is</a:t>
            </a:r>
            <a:endParaRPr sz="1000" b="0" i="0" u="none" strike="noStrike" cap="none">
              <a:solidFill>
                <a:schemeClr val="dk2"/>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Lato"/>
              <a:buAutoNum type="arabicPeriod"/>
            </a:pPr>
            <a:r>
              <a:rPr lang="en-GB" sz="1000" b="0" i="0" u="none" strike="noStrike" cap="none">
                <a:solidFill>
                  <a:schemeClr val="dk2"/>
                </a:solidFill>
                <a:latin typeface="Lato"/>
                <a:ea typeface="Lato"/>
                <a:cs typeface="Lato"/>
                <a:sym typeface="Lato"/>
              </a:rPr>
              <a:t>Set </a:t>
            </a:r>
            <a:r>
              <a:rPr lang="en-GB" sz="1000" b="0" i="0" u="none" strike="noStrike" cap="none">
                <a:solidFill>
                  <a:schemeClr val="dk1"/>
                </a:solidFill>
                <a:latin typeface="Lato"/>
                <a:ea typeface="Lato"/>
                <a:cs typeface="Lato"/>
                <a:sym typeface="Lato"/>
              </a:rPr>
              <a:t>base_url</a:t>
            </a:r>
            <a:r>
              <a:rPr lang="en-GB" sz="1000" b="0" i="0" u="none" strike="noStrike" cap="none">
                <a:solidFill>
                  <a:schemeClr val="dk2"/>
                </a:solidFill>
                <a:latin typeface="Lato"/>
                <a:ea typeface="Lato"/>
                <a:cs typeface="Lato"/>
                <a:sym typeface="Lato"/>
              </a:rPr>
              <a:t> and parameters for search of drugs</a:t>
            </a:r>
            <a:endParaRPr sz="1000" b="0" i="0" u="none" strike="noStrike" cap="none">
              <a:solidFill>
                <a:schemeClr val="dk2"/>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Arial"/>
              <a:buAutoNum type="arabicPeriod"/>
            </a:pPr>
            <a:r>
              <a:rPr lang="en-GB" sz="1000" b="0" i="0" u="none" strike="noStrike" cap="none">
                <a:solidFill>
                  <a:srgbClr val="000000"/>
                </a:solidFill>
                <a:latin typeface="Arial"/>
                <a:ea typeface="Arial"/>
                <a:cs typeface="Arial"/>
                <a:sym typeface="Arial"/>
              </a:rPr>
              <a:t>Make a </a:t>
            </a:r>
            <a:r>
              <a:rPr lang="en-GB" sz="1000" b="0" i="0" u="none" strike="noStrike" cap="none">
                <a:solidFill>
                  <a:schemeClr val="dk1"/>
                </a:solidFill>
                <a:latin typeface="Arial"/>
                <a:ea typeface="Arial"/>
                <a:cs typeface="Arial"/>
                <a:sym typeface="Arial"/>
              </a:rPr>
              <a:t>GET </a:t>
            </a:r>
            <a:r>
              <a:rPr lang="en-GB" sz="1000" b="0" i="0" u="none" strike="noStrike" cap="none">
                <a:solidFill>
                  <a:schemeClr val="dk2"/>
                </a:solidFill>
                <a:latin typeface="Arial"/>
                <a:ea typeface="Arial"/>
                <a:cs typeface="Arial"/>
                <a:sym typeface="Arial"/>
              </a:rPr>
              <a:t>request</a:t>
            </a:r>
            <a:r>
              <a:rPr lang="en-GB" sz="1000" b="0" i="0" u="none" strike="noStrike" cap="none">
                <a:solidFill>
                  <a:srgbClr val="000000"/>
                </a:solidFill>
                <a:latin typeface="Arial"/>
                <a:ea typeface="Arial"/>
                <a:cs typeface="Arial"/>
                <a:sym typeface="Arial"/>
              </a:rPr>
              <a:t> to the openFDA API with </a:t>
            </a:r>
            <a:r>
              <a:rPr lang="en-GB" sz="1000" b="0" i="0" u="none" strike="noStrike" cap="none">
                <a:solidFill>
                  <a:schemeClr val="dk1"/>
                </a:solidFill>
                <a:latin typeface="Arial"/>
                <a:ea typeface="Arial"/>
                <a:cs typeface="Arial"/>
                <a:sym typeface="Arial"/>
              </a:rPr>
              <a:t>(</a:t>
            </a:r>
            <a:r>
              <a:rPr lang="en-GB" sz="1000" b="0" i="0" u="none" strike="noStrike" cap="none">
                <a:solidFill>
                  <a:schemeClr val="dk1"/>
                </a:solidFill>
                <a:latin typeface="Roboto Mono"/>
                <a:ea typeface="Roboto Mono"/>
                <a:cs typeface="Roboto Mono"/>
                <a:sym typeface="Roboto Mono"/>
              </a:rPr>
              <a:t>Disease name</a:t>
            </a:r>
            <a:r>
              <a:rPr lang="en-GB" sz="1000" b="0" i="0" u="none" strike="noStrike" cap="none">
                <a:solidFill>
                  <a:schemeClr val="dk1"/>
                </a:solidFill>
                <a:latin typeface="Arial"/>
                <a:ea typeface="Arial"/>
                <a:cs typeface="Arial"/>
                <a:sym typeface="Arial"/>
              </a:rPr>
              <a:t>)</a:t>
            </a:r>
            <a:r>
              <a:rPr lang="en-GB" sz="1000" b="0" i="0" u="none" strike="noStrike" cap="none">
                <a:solidFill>
                  <a:schemeClr val="dk1"/>
                </a:solidFill>
                <a:latin typeface="Lato"/>
                <a:ea typeface="Lato"/>
                <a:cs typeface="Lato"/>
                <a:sym typeface="Lato"/>
              </a:rPr>
              <a:t>	</a:t>
            </a:r>
            <a:endParaRPr sz="1000" b="0" i="0" u="none" strike="noStrike" cap="none">
              <a:solidFill>
                <a:schemeClr val="dk1"/>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Arial"/>
              <a:buAutoNum type="arabicPeriod"/>
            </a:pPr>
            <a:r>
              <a:rPr lang="en-GB" sz="1000" b="0" i="0" u="none" strike="noStrike" cap="none">
                <a:solidFill>
                  <a:srgbClr val="000000"/>
                </a:solidFill>
                <a:latin typeface="Arial"/>
                <a:ea typeface="Arial"/>
                <a:cs typeface="Arial"/>
                <a:sym typeface="Arial"/>
              </a:rPr>
              <a:t>If request successful </a:t>
            </a:r>
            <a:r>
              <a:rPr lang="en-GB" sz="1000" b="0" i="0" u="none" strike="noStrike" cap="none">
                <a:solidFill>
                  <a:schemeClr val="dk2"/>
                </a:solidFill>
                <a:latin typeface="Lato"/>
                <a:ea typeface="Lato"/>
                <a:cs typeface="Lato"/>
                <a:sym typeface="Lato"/>
              </a:rPr>
              <a:t>data</a:t>
            </a:r>
            <a:r>
              <a:rPr lang="en-GB" sz="1000" b="0" i="0" u="none" strike="noStrike" cap="none">
                <a:solidFill>
                  <a:schemeClr val="dk2"/>
                </a:solidFill>
                <a:latin typeface="Arial"/>
                <a:ea typeface="Arial"/>
                <a:cs typeface="Arial"/>
                <a:sym typeface="Arial"/>
              </a:rPr>
              <a:t> </a:t>
            </a:r>
            <a:r>
              <a:rPr lang="en-GB" sz="1000" b="0" i="0" u="none" strike="noStrike" cap="none">
                <a:solidFill>
                  <a:srgbClr val="000000"/>
                </a:solidFill>
                <a:latin typeface="Arial"/>
                <a:ea typeface="Arial"/>
                <a:cs typeface="Arial"/>
                <a:sym typeface="Arial"/>
              </a:rPr>
              <a:t>is returned:</a:t>
            </a:r>
            <a:endParaRPr sz="1000" b="0" i="0" u="none" strike="noStrike" cap="none">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rgbClr val="000000"/>
              </a:buClr>
              <a:buSzPts val="1000"/>
              <a:buFont typeface="Arial"/>
              <a:buAutoNum type="arabicPeriod"/>
            </a:pPr>
            <a:r>
              <a:rPr lang="en-GB" sz="1000" b="0" i="0" u="none" strike="noStrike" cap="none">
                <a:solidFill>
                  <a:srgbClr val="000000"/>
                </a:solidFill>
                <a:latin typeface="Arial"/>
                <a:ea typeface="Arial"/>
                <a:cs typeface="Arial"/>
                <a:sym typeface="Arial"/>
              </a:rPr>
              <a:t>          </a:t>
            </a:r>
            <a:r>
              <a:rPr lang="en-GB" sz="1000" b="0" i="0" u="none" strike="noStrike" cap="none">
                <a:solidFill>
                  <a:srgbClr val="000000"/>
                </a:solidFill>
                <a:latin typeface="Lato"/>
                <a:ea typeface="Lato"/>
                <a:cs typeface="Lato"/>
                <a:sym typeface="Lato"/>
              </a:rPr>
              <a:t>Extract drug information, such as brand name, generic name, product NDC, and UNII</a:t>
            </a:r>
            <a:endParaRPr sz="1000" b="0" i="0" u="none" strike="noStrike" cap="none">
              <a:solidFill>
                <a:srgbClr val="000000"/>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Lato"/>
              <a:buAutoNum type="arabicPeriod"/>
            </a:pPr>
            <a:r>
              <a:rPr lang="en-GB" sz="1000" b="0" i="0" u="none" strike="noStrike" cap="none">
                <a:solidFill>
                  <a:srgbClr val="000000"/>
                </a:solidFill>
                <a:latin typeface="Lato"/>
                <a:ea typeface="Lato"/>
                <a:cs typeface="Lato"/>
                <a:sym typeface="Lato"/>
              </a:rPr>
              <a:t>              Skip duplicates based on the generic name</a:t>
            </a:r>
            <a:endParaRPr sz="1000" b="0" i="0" u="none" strike="noStrike" cap="none">
              <a:solidFill>
                <a:srgbClr val="000000"/>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Lato"/>
              <a:buAutoNum type="arabicPeriod"/>
            </a:pPr>
            <a:r>
              <a:rPr lang="en-GB" sz="1000" b="0" i="0" u="none" strike="noStrike" cap="none">
                <a:solidFill>
                  <a:srgbClr val="000000"/>
                </a:solidFill>
                <a:latin typeface="Lato"/>
                <a:ea typeface="Lato"/>
                <a:cs typeface="Lato"/>
                <a:sym typeface="Lato"/>
              </a:rPr>
              <a:t>              Call </a:t>
            </a:r>
            <a:r>
              <a:rPr lang="en-GB" sz="1000" b="0" i="0" u="none" strike="noStrike" cap="none">
                <a:solidFill>
                  <a:schemeClr val="dk1"/>
                </a:solidFill>
                <a:latin typeface="Lato"/>
                <a:ea typeface="Lato"/>
                <a:cs typeface="Lato"/>
                <a:sym typeface="Lato"/>
              </a:rPr>
              <a:t>get_smiles_from_generic_name(genric_name)</a:t>
            </a:r>
            <a:r>
              <a:rPr lang="en-GB" sz="1000" b="0" i="0" u="none" strike="noStrike" cap="none">
                <a:solidFill>
                  <a:srgbClr val="000000"/>
                </a:solidFill>
                <a:latin typeface="Lato"/>
                <a:ea typeface="Lato"/>
                <a:cs typeface="Lato"/>
                <a:sym typeface="Lato"/>
              </a:rPr>
              <a:t> to fetch SMILES.</a:t>
            </a:r>
            <a:endParaRPr sz="1000" b="0" i="0" u="none" strike="noStrike" cap="none">
              <a:solidFill>
                <a:srgbClr val="000000"/>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Lato"/>
              <a:buAutoNum type="arabicPeriod"/>
            </a:pPr>
            <a:r>
              <a:rPr lang="en-GB" sz="1000" b="0" i="0" u="none" strike="noStrike" cap="none">
                <a:solidFill>
                  <a:srgbClr val="000000"/>
                </a:solidFill>
                <a:latin typeface="Lato"/>
                <a:ea typeface="Lato"/>
                <a:cs typeface="Lato"/>
                <a:sym typeface="Lato"/>
              </a:rPr>
              <a:t>              Load </a:t>
            </a:r>
            <a:r>
              <a:rPr lang="en-GB" sz="1000" b="0" i="0" u="none" strike="noStrike" cap="none">
                <a:solidFill>
                  <a:schemeClr val="dk1"/>
                </a:solidFill>
                <a:latin typeface="Lato"/>
                <a:ea typeface="Lato"/>
                <a:cs typeface="Lato"/>
                <a:sym typeface="Lato"/>
              </a:rPr>
              <a:t>sider_df </a:t>
            </a:r>
            <a:r>
              <a:rPr lang="en-GB" sz="1000" b="0" i="0" u="none" strike="noStrike" cap="none">
                <a:solidFill>
                  <a:srgbClr val="000000"/>
                </a:solidFill>
                <a:latin typeface="Lato"/>
                <a:ea typeface="Lato"/>
                <a:cs typeface="Lato"/>
                <a:sym typeface="Lato"/>
              </a:rPr>
              <a:t>and retrieve side effects (Se_list)  based on  generic name and group them using</a:t>
            </a:r>
            <a:r>
              <a:rPr lang="en-GB" sz="1000" b="0" i="0" u="none" strike="noStrike" cap="none">
                <a:solidFill>
                  <a:schemeClr val="dk1"/>
                </a:solidFill>
                <a:latin typeface="Lato"/>
                <a:ea typeface="Lato"/>
                <a:cs typeface="Lato"/>
                <a:sym typeface="Lato"/>
              </a:rPr>
              <a:t> map_similar_side_effects(Se_list)  </a:t>
            </a:r>
            <a:endParaRPr sz="1000" b="0" i="0" u="none" strike="noStrike" cap="none">
              <a:solidFill>
                <a:srgbClr val="000000"/>
              </a:solidFill>
              <a:latin typeface="Lato"/>
              <a:ea typeface="Lato"/>
              <a:cs typeface="Lato"/>
              <a:sym typeface="Lato"/>
            </a:endParaRPr>
          </a:p>
          <a:p>
            <a:pPr marL="457200" marR="0" lvl="0" indent="-292100" algn="l" rtl="0">
              <a:lnSpc>
                <a:spcPct val="100000"/>
              </a:lnSpc>
              <a:spcBef>
                <a:spcPts val="0"/>
              </a:spcBef>
              <a:spcAft>
                <a:spcPts val="0"/>
              </a:spcAft>
              <a:buClr>
                <a:srgbClr val="000000"/>
              </a:buClr>
              <a:buSzPts val="1000"/>
              <a:buFont typeface="Lato"/>
              <a:buAutoNum type="arabicPeriod"/>
            </a:pPr>
            <a:r>
              <a:rPr lang="en-GB" sz="1000" b="0" i="0" u="none" strike="noStrike" cap="none">
                <a:solidFill>
                  <a:srgbClr val="000000"/>
                </a:solidFill>
                <a:latin typeface="Lato"/>
                <a:ea typeface="Lato"/>
                <a:cs typeface="Lato"/>
                <a:sym typeface="Lato"/>
              </a:rPr>
              <a:t>Return dictionary of unique drugs with information, side effects and smiles.</a:t>
            </a: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800"/>
              <a:buFont typeface="Arial"/>
              <a:buNone/>
            </a:pPr>
            <a:r>
              <a:rPr lang="en-GB" sz="700" b="0" i="0" u="none" strike="noStrike" cap="none">
                <a:solidFill>
                  <a:schemeClr val="dk2"/>
                </a:solidFill>
                <a:latin typeface="Lato"/>
                <a:ea typeface="Lato"/>
                <a:cs typeface="Lato"/>
                <a:sym typeface="Lato"/>
              </a:rPr>
              <a:t>}</a:t>
            </a:r>
            <a:endParaRPr sz="13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000000"/>
              </a:solidFill>
              <a:latin typeface="Lato"/>
              <a:ea typeface="Lato"/>
              <a:cs typeface="Lato"/>
              <a:sym typeface="Lato"/>
            </a:endParaRPr>
          </a:p>
        </p:txBody>
      </p:sp>
      <p:sp>
        <p:nvSpPr>
          <p:cNvPr id="254" name="Google Shape;254;p33"/>
          <p:cNvSpPr txBox="1"/>
          <p:nvPr/>
        </p:nvSpPr>
        <p:spPr>
          <a:xfrm>
            <a:off x="5394125" y="2571500"/>
            <a:ext cx="3397200" cy="1109100"/>
          </a:xfrm>
          <a:prstGeom prst="rect">
            <a:avLst/>
          </a:prstGeom>
          <a:solidFill>
            <a:schemeClr val="lt2"/>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800"/>
              <a:buFont typeface="Arial"/>
              <a:buNone/>
            </a:pPr>
            <a:r>
              <a:rPr lang="en-GB" sz="800" b="0" i="0" u="none" strike="noStrike" cap="none">
                <a:solidFill>
                  <a:schemeClr val="dk1"/>
                </a:solidFill>
                <a:latin typeface="Lato"/>
                <a:ea typeface="Lato"/>
                <a:cs typeface="Lato"/>
                <a:sym typeface="Lato"/>
              </a:rPr>
              <a:t>side_effect_mapping</a:t>
            </a:r>
            <a:r>
              <a:rPr lang="en-GB" sz="1100" b="0" i="0" u="none" strike="noStrike" cap="none">
                <a:solidFill>
                  <a:schemeClr val="dk1"/>
                </a:solidFill>
                <a:latin typeface="Lato"/>
                <a:ea typeface="Lato"/>
                <a:cs typeface="Lato"/>
                <a:sym typeface="Lato"/>
              </a:rPr>
              <a:t> </a:t>
            </a:r>
            <a:r>
              <a:rPr lang="en-GB" sz="800" b="0" i="0" u="none" strike="noStrike" cap="none">
                <a:solidFill>
                  <a:srgbClr val="000000"/>
                </a:solidFill>
                <a:latin typeface="Lato"/>
                <a:ea typeface="Lato"/>
                <a:cs typeface="Lato"/>
                <a:sym typeface="Lato"/>
              </a:rPr>
              <a:t>=[ "abdominal pain": ["abdominal discomfort", "abdominal distension", "abdominal pain", "abdominal pain upper", "abdominal pain lower"], "rash": ["skin rash", "maculopapular rash", "erythematous rash", "rash maculopapular”] ,"headache": ["headache", "severe headache", "migraine"]</a:t>
            </a:r>
            <a:endParaRPr sz="800" b="0" i="0" u="none" strike="noStrike" cap="none">
              <a:solidFill>
                <a:srgbClr val="000000"/>
              </a:solidFill>
              <a:latin typeface="Lato"/>
              <a:ea typeface="Lato"/>
              <a:cs typeface="Lato"/>
              <a:sym typeface="Lato"/>
            </a:endParaRPr>
          </a:p>
          <a:p>
            <a:pPr marL="1371600" marR="0" lvl="0" indent="0" algn="l" rtl="0">
              <a:lnSpc>
                <a:spcPct val="150000"/>
              </a:lnSpc>
              <a:spcBef>
                <a:spcPts val="0"/>
              </a:spcBef>
              <a:spcAft>
                <a:spcPts val="0"/>
              </a:spcAft>
              <a:buClr>
                <a:srgbClr val="000000"/>
              </a:buClr>
              <a:buSzPts val="800"/>
              <a:buFont typeface="Arial"/>
              <a:buNone/>
            </a:pPr>
            <a:r>
              <a:rPr lang="en-GB" sz="800" b="0" i="0" u="none" strike="noStrike" cap="none">
                <a:solidFill>
                  <a:srgbClr val="000000"/>
                </a:solidFill>
                <a:latin typeface="Lato"/>
                <a:ea typeface="Lato"/>
                <a:cs typeface="Lato"/>
                <a:sym typeface="Lato"/>
              </a:rPr>
              <a:t>   </a:t>
            </a:r>
            <a:endParaRPr sz="11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p:nvPr/>
        </p:nvSpPr>
        <p:spPr>
          <a:xfrm>
            <a:off x="141475" y="105600"/>
            <a:ext cx="88146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600" b="1" i="1">
                <a:solidFill>
                  <a:srgbClr val="1A1A1A"/>
                </a:solidFill>
                <a:latin typeface="Lato"/>
                <a:ea typeface="Lato"/>
                <a:cs typeface="Lato"/>
                <a:sym typeface="Lato"/>
              </a:rPr>
              <a:t>2. </a:t>
            </a:r>
            <a:r>
              <a:rPr lang="en-GB" sz="1600" b="1" i="1" u="none" strike="noStrike" cap="none">
                <a:solidFill>
                  <a:srgbClr val="1A1A1A"/>
                </a:solidFill>
                <a:latin typeface="Lato"/>
                <a:ea typeface="Lato"/>
                <a:cs typeface="Lato"/>
                <a:sym typeface="Lato"/>
              </a:rPr>
              <a:t>DETAILED DESIGN OF ADMET_XGBoost</a:t>
            </a:r>
            <a:endParaRPr sz="1600" b="1" i="1" u="none" strike="noStrike" cap="none">
              <a:solidFill>
                <a:srgbClr val="1A1A1A"/>
              </a:solidFill>
              <a:latin typeface="Lato"/>
              <a:ea typeface="Lato"/>
              <a:cs typeface="Lato"/>
              <a:sym typeface="Lato"/>
            </a:endParaRPr>
          </a:p>
        </p:txBody>
      </p:sp>
      <p:sp>
        <p:nvSpPr>
          <p:cNvPr id="260" name="Google Shape;260;p34"/>
          <p:cNvSpPr txBox="1"/>
          <p:nvPr/>
        </p:nvSpPr>
        <p:spPr>
          <a:xfrm>
            <a:off x="786175" y="1117875"/>
            <a:ext cx="831300" cy="2094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1"/>
              </a:solidFill>
              <a:latin typeface="Lato"/>
              <a:ea typeface="Lato"/>
              <a:cs typeface="Lato"/>
              <a:sym typeface="Lato"/>
            </a:endParaRPr>
          </a:p>
        </p:txBody>
      </p:sp>
      <p:pic>
        <p:nvPicPr>
          <p:cNvPr id="261" name="Google Shape;261;p34" descr="Admet.drawio"/>
          <p:cNvPicPr preferRelativeResize="0"/>
          <p:nvPr/>
        </p:nvPicPr>
        <p:blipFill rotWithShape="1">
          <a:blip r:embed="rId3">
            <a:alphaModFix/>
          </a:blip>
          <a:srcRect/>
          <a:stretch/>
        </p:blipFill>
        <p:spPr>
          <a:xfrm>
            <a:off x="2413000" y="715645"/>
            <a:ext cx="4120515" cy="3950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ADMET Properties</a:t>
            </a:r>
            <a:endParaRPr sz="1500" b="1" i="1" u="none" strike="noStrike" cap="none">
              <a:solidFill>
                <a:srgbClr val="000000"/>
              </a:solidFill>
              <a:latin typeface="Times New Roman"/>
              <a:ea typeface="Times New Roman"/>
              <a:cs typeface="Times New Roman"/>
              <a:sym typeface="Times New Roman"/>
            </a:endParaRPr>
          </a:p>
        </p:txBody>
      </p:sp>
      <p:sp>
        <p:nvSpPr>
          <p:cNvPr id="267" name="Google Shape;267;p35"/>
          <p:cNvSpPr txBox="1"/>
          <p:nvPr/>
        </p:nvSpPr>
        <p:spPr>
          <a:xfrm>
            <a:off x="183200" y="637375"/>
            <a:ext cx="3907800" cy="4289400"/>
          </a:xfrm>
          <a:prstGeom prst="rect">
            <a:avLst/>
          </a:prstGeom>
          <a:solidFill>
            <a:srgbClr val="FFFFFF"/>
          </a:solid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Absorption</a:t>
            </a:r>
            <a:r>
              <a:rPr lang="en-GB" sz="1000" b="0" i="0" u="none" strike="noStrike" cap="none">
                <a:solidFill>
                  <a:schemeClr val="dk1"/>
                </a:solidFill>
                <a:latin typeface="Lato"/>
                <a:ea typeface="Lato"/>
                <a:cs typeface="Lato"/>
                <a:sym typeface="Lato"/>
              </a:rPr>
              <a:t> </a:t>
            </a:r>
            <a:endParaRPr sz="1000" b="0" i="0" u="none" strike="noStrike" cap="none">
              <a:solidFill>
                <a:schemeClr val="dk1"/>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HIA_Hou </a:t>
            </a:r>
            <a:r>
              <a:rPr lang="en-GB" sz="700" b="0" i="0" u="none" strike="noStrike" cap="none">
                <a:solidFill>
                  <a:srgbClr val="000000"/>
                </a:solidFill>
                <a:latin typeface="Lato"/>
                <a:ea typeface="Lato"/>
                <a:cs typeface="Lato"/>
                <a:sym typeface="Lato"/>
              </a:rPr>
              <a:t>(Human intestine absorption)</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PAMPA_NCATS </a:t>
            </a:r>
            <a:r>
              <a:rPr lang="en-GB" sz="700" b="0" i="0" u="none" strike="noStrike" cap="none">
                <a:solidFill>
                  <a:srgbClr val="000000"/>
                </a:solidFill>
                <a:latin typeface="Lato"/>
                <a:ea typeface="Lato"/>
                <a:cs typeface="Lato"/>
                <a:sym typeface="Lato"/>
              </a:rPr>
              <a:t>(permeability)</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Pgp_Broccatelli </a:t>
            </a:r>
            <a:r>
              <a:rPr lang="en-GB" sz="700" b="0" i="0" u="none" strike="noStrike" cap="none">
                <a:solidFill>
                  <a:srgbClr val="000000"/>
                </a:solidFill>
                <a:latin typeface="Lato"/>
                <a:ea typeface="Lato"/>
                <a:cs typeface="Lato"/>
                <a:sym typeface="Lato"/>
              </a:rPr>
              <a:t>(interaction with P glycoprotein)</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Caco2_Wang </a:t>
            </a:r>
            <a:r>
              <a:rPr lang="en-GB" sz="700" b="0" i="0" u="none" strike="noStrike" cap="none">
                <a:solidFill>
                  <a:srgbClr val="000000"/>
                </a:solidFill>
                <a:latin typeface="Lato"/>
                <a:ea typeface="Lato"/>
                <a:cs typeface="Lato"/>
                <a:sym typeface="Lato"/>
              </a:rPr>
              <a:t>(permeability)</a:t>
            </a:r>
            <a:endParaRPr sz="1000" b="0" i="0" u="none" strike="noStrike" cap="none">
              <a:solidFill>
                <a:srgbClr val="000000"/>
              </a:solidFill>
              <a:latin typeface="Lato"/>
              <a:ea typeface="Lato"/>
              <a:cs typeface="Lato"/>
              <a:sym typeface="Lato"/>
            </a:endParaRPr>
          </a:p>
          <a:p>
            <a:pPr marL="457200" marR="0" lvl="0" indent="0" algn="just" rtl="0">
              <a:lnSpc>
                <a:spcPct val="115000"/>
              </a:lnSpc>
              <a:spcBef>
                <a:spcPts val="0"/>
              </a:spcBef>
              <a:spcAft>
                <a:spcPts val="0"/>
              </a:spcAft>
              <a:buClr>
                <a:srgbClr val="000000"/>
              </a:buClr>
              <a:buSzPts val="1000"/>
              <a:buFont typeface="Arial"/>
              <a:buNone/>
            </a:pPr>
            <a:endParaRPr sz="1000" b="1" i="0" u="none" strike="noStrike" cap="none">
              <a:solidFill>
                <a:srgbClr val="000000"/>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Distribution</a:t>
            </a:r>
            <a:r>
              <a:rPr lang="en-GB" sz="1000" b="0" i="0" u="none" strike="noStrike" cap="none">
                <a:solidFill>
                  <a:srgbClr val="000000"/>
                </a:solidFill>
                <a:latin typeface="Lato"/>
                <a:ea typeface="Lato"/>
                <a:cs typeface="Lato"/>
                <a:sym typeface="Lato"/>
              </a:rPr>
              <a:t> </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BBB_Martins (</a:t>
            </a:r>
            <a:r>
              <a:rPr lang="en-GB" sz="700" b="0" i="0" u="none" strike="noStrike" cap="none">
                <a:solidFill>
                  <a:srgbClr val="000000"/>
                </a:solidFill>
                <a:latin typeface="Lato"/>
                <a:ea typeface="Lato"/>
                <a:cs typeface="Lato"/>
                <a:sym typeface="Lato"/>
              </a:rPr>
              <a:t>blood brain barrier crossing)</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Bioavailability_Ma</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PPBR_AZ (</a:t>
            </a:r>
            <a:r>
              <a:rPr lang="en-GB" sz="700" b="0" i="0" u="none" strike="noStrike" cap="none">
                <a:solidFill>
                  <a:srgbClr val="000000"/>
                </a:solidFill>
                <a:latin typeface="Lato"/>
                <a:ea typeface="Lato"/>
                <a:cs typeface="Lato"/>
                <a:sym typeface="Lato"/>
              </a:rPr>
              <a:t>plasma protein bond ratio)</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Lipophilicity_AstraZeneca </a:t>
            </a:r>
            <a:r>
              <a:rPr lang="en-GB" sz="700" b="0" i="0" u="none" strike="noStrike" cap="none">
                <a:solidFill>
                  <a:srgbClr val="000000"/>
                </a:solidFill>
                <a:latin typeface="Lato"/>
                <a:ea typeface="Lato"/>
                <a:cs typeface="Lato"/>
                <a:sym typeface="Lato"/>
              </a:rPr>
              <a:t>(solubility in</a:t>
            </a:r>
            <a:r>
              <a:rPr lang="en-GB" sz="1000" b="0" i="0" u="none" strike="noStrike" cap="none">
                <a:solidFill>
                  <a:srgbClr val="000000"/>
                </a:solidFill>
                <a:latin typeface="Lato"/>
                <a:ea typeface="Lato"/>
                <a:cs typeface="Lato"/>
                <a:sym typeface="Lato"/>
              </a:rPr>
              <a:t> </a:t>
            </a:r>
            <a:r>
              <a:rPr lang="en-GB" sz="700" b="0" i="0" u="none" strike="noStrike" cap="none">
                <a:solidFill>
                  <a:schemeClr val="accent1"/>
                </a:solidFill>
                <a:latin typeface="Lato"/>
                <a:ea typeface="Lato"/>
                <a:cs typeface="Lato"/>
                <a:sym typeface="Lato"/>
              </a:rPr>
              <a:t>fats, oil, tissue)</a:t>
            </a:r>
            <a:endParaRPr sz="1000" b="0" i="0" u="none" strike="noStrike" cap="none">
              <a:solidFill>
                <a:srgbClr val="000000"/>
              </a:solidFill>
              <a:latin typeface="Lato"/>
              <a:ea typeface="Lato"/>
              <a:cs typeface="Lato"/>
              <a:sym typeface="Lato"/>
            </a:endParaRPr>
          </a:p>
          <a:p>
            <a:pPr marL="457200" marR="0" lvl="0" indent="0" algn="just"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Metabolism</a:t>
            </a:r>
            <a:r>
              <a:rPr lang="en-GB" sz="1000" b="0" i="0" u="none" strike="noStrike" cap="none">
                <a:solidFill>
                  <a:schemeClr val="dk1"/>
                </a:solidFill>
                <a:latin typeface="Lato"/>
                <a:ea typeface="Lato"/>
                <a:cs typeface="Lato"/>
                <a:sym typeface="Lato"/>
              </a:rPr>
              <a:t> </a:t>
            </a:r>
            <a:endParaRPr sz="1000" b="0" i="0" u="none" strike="noStrike" cap="none">
              <a:solidFill>
                <a:schemeClr val="dk1"/>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CYP450 enzyme interactions such as CYP1A2_Veith, CYP2C19_Veith, and CYP3A4_Veith. </a:t>
            </a:r>
            <a:r>
              <a:rPr lang="en-GB" sz="700" b="0" i="0" u="none" strike="noStrike" cap="none">
                <a:solidFill>
                  <a:srgbClr val="000000"/>
                </a:solidFill>
                <a:latin typeface="Lato"/>
                <a:ea typeface="Lato"/>
                <a:cs typeface="Lato"/>
                <a:sym typeface="Lato"/>
              </a:rPr>
              <a:t>(interaction with cytochrome which influences metabolism) </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Substrate_CarbonMangels </a:t>
            </a:r>
            <a:r>
              <a:rPr lang="en-GB" sz="700" b="0" i="0" u="none" strike="noStrike" cap="none">
                <a:solidFill>
                  <a:srgbClr val="000000"/>
                </a:solidFill>
                <a:latin typeface="Lato"/>
                <a:ea typeface="Lato"/>
                <a:cs typeface="Lato"/>
                <a:sym typeface="Lato"/>
              </a:rPr>
              <a:t>(if it’s a substrate for cytochrome enzyme)</a:t>
            </a:r>
            <a:endParaRPr sz="700" b="0" i="0" u="none" strike="noStrike" cap="none">
              <a:solidFill>
                <a:srgbClr val="000000"/>
              </a:solidFill>
              <a:latin typeface="Lato"/>
              <a:ea typeface="Lato"/>
              <a:cs typeface="Lato"/>
              <a:sym typeface="Lato"/>
            </a:endParaRPr>
          </a:p>
          <a:p>
            <a:pPr marL="0" marR="0" lvl="0" indent="0" algn="just" rtl="0">
              <a:lnSpc>
                <a:spcPct val="115000"/>
              </a:lnSpc>
              <a:spcBef>
                <a:spcPts val="120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Excretion</a:t>
            </a:r>
            <a:endParaRPr sz="1000" b="0" i="0" u="none" strike="noStrike" cap="none">
              <a:solidFill>
                <a:schemeClr val="dk1"/>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Clearance_Hepatocyte_AZ </a:t>
            </a:r>
            <a:r>
              <a:rPr lang="en-GB" sz="700" b="0" i="0" u="none" strike="noStrike" cap="none">
                <a:solidFill>
                  <a:srgbClr val="000000"/>
                </a:solidFill>
                <a:latin typeface="Lato"/>
                <a:ea typeface="Lato"/>
                <a:cs typeface="Lato"/>
                <a:sym typeface="Lato"/>
              </a:rPr>
              <a:t>(rate of clearing from liver)</a:t>
            </a:r>
            <a:endParaRPr sz="7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Clearance_Microsome_AZ </a:t>
            </a:r>
            <a:r>
              <a:rPr lang="en-GB" sz="700" b="0" i="0" u="none" strike="noStrike" cap="none">
                <a:solidFill>
                  <a:srgbClr val="000000"/>
                </a:solidFill>
                <a:latin typeface="Lato"/>
                <a:ea typeface="Lato"/>
                <a:cs typeface="Lato"/>
                <a:sym typeface="Lato"/>
              </a:rPr>
              <a:t>(clearing from microsomes)</a:t>
            </a:r>
            <a:endParaRPr sz="10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Half_Life_Obach </a:t>
            </a:r>
            <a:r>
              <a:rPr lang="en-GB" sz="700" b="0" i="0" u="none" strike="noStrike" cap="none">
                <a:solidFill>
                  <a:srgbClr val="000000"/>
                </a:solidFill>
                <a:latin typeface="Lato"/>
                <a:ea typeface="Lato"/>
                <a:cs typeface="Lato"/>
                <a:sym typeface="Lato"/>
              </a:rPr>
              <a:t>(time to reach half concentration)</a:t>
            </a:r>
            <a:endParaRPr sz="7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VDss_Lombardo </a:t>
            </a:r>
            <a:r>
              <a:rPr lang="en-GB" sz="700" b="0" i="0" u="none" strike="noStrike" cap="none">
                <a:solidFill>
                  <a:srgbClr val="000000"/>
                </a:solidFill>
                <a:latin typeface="Lato"/>
                <a:ea typeface="Lato"/>
                <a:cs typeface="Lato"/>
                <a:sym typeface="Lato"/>
              </a:rPr>
              <a:t>(distribution of drug in body)</a:t>
            </a:r>
            <a:endParaRPr sz="700" b="0" i="0" u="none" strike="noStrike" cap="none">
              <a:solidFill>
                <a:srgbClr val="000000"/>
              </a:solidFill>
              <a:latin typeface="Lato"/>
              <a:ea typeface="Lato"/>
              <a:cs typeface="Lato"/>
              <a:sym typeface="Lato"/>
            </a:endParaRPr>
          </a:p>
          <a:p>
            <a:pPr marL="0" marR="0" lvl="0" indent="0" algn="l" rtl="0">
              <a:lnSpc>
                <a:spcPct val="115000"/>
              </a:lnSpc>
              <a:spcBef>
                <a:spcPts val="1200"/>
              </a:spcBef>
              <a:spcAft>
                <a:spcPts val="120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268" name="Google Shape;268;p35"/>
          <p:cNvSpPr txBox="1"/>
          <p:nvPr/>
        </p:nvSpPr>
        <p:spPr>
          <a:xfrm>
            <a:off x="4615800" y="637375"/>
            <a:ext cx="4297200" cy="3459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Toxicity</a:t>
            </a:r>
            <a:r>
              <a:rPr lang="en-GB" sz="1000" b="0" i="0" u="none" strike="noStrike" cap="none">
                <a:solidFill>
                  <a:schemeClr val="dk1"/>
                </a:solidFill>
                <a:latin typeface="Lato"/>
                <a:ea typeface="Lato"/>
                <a:cs typeface="Lato"/>
                <a:sym typeface="Lato"/>
              </a:rPr>
              <a:t> </a:t>
            </a:r>
            <a:endParaRPr sz="1000" b="0" i="0" u="none" strike="noStrike" cap="none">
              <a:solidFill>
                <a:schemeClr val="dk1"/>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AMES </a:t>
            </a:r>
            <a:r>
              <a:rPr lang="en-GB" sz="700" b="0" i="0" u="none" strike="noStrike" cap="none">
                <a:solidFill>
                  <a:srgbClr val="000000"/>
                </a:solidFill>
                <a:latin typeface="Lato"/>
                <a:ea typeface="Lato"/>
                <a:cs typeface="Lato"/>
                <a:sym typeface="Lato"/>
              </a:rPr>
              <a:t>(predicts likeliness of mutation)</a:t>
            </a:r>
            <a:endParaRPr sz="7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Carcinogens_Lagunin </a:t>
            </a:r>
            <a:r>
              <a:rPr lang="en-GB" sz="700" b="0" i="0" u="none" strike="noStrike" cap="none">
                <a:solidFill>
                  <a:srgbClr val="000000"/>
                </a:solidFill>
                <a:latin typeface="Lato"/>
                <a:ea typeface="Lato"/>
                <a:cs typeface="Lato"/>
                <a:sym typeface="Lato"/>
              </a:rPr>
              <a:t>(predicts likeliness of cancer)</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ClinTox </a:t>
            </a:r>
            <a:r>
              <a:rPr lang="en-GB" sz="700" b="0" i="0" u="none" strike="noStrike" cap="none">
                <a:solidFill>
                  <a:srgbClr val="000000"/>
                </a:solidFill>
                <a:latin typeface="Lato"/>
                <a:ea typeface="Lato"/>
                <a:cs typeface="Lato"/>
                <a:sym typeface="Lato"/>
              </a:rPr>
              <a:t>(measure of toxicity)</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 DILI </a:t>
            </a:r>
            <a:r>
              <a:rPr lang="en-GB" sz="700" b="0" i="0" u="none" strike="noStrike" cap="none">
                <a:solidFill>
                  <a:srgbClr val="000000"/>
                </a:solidFill>
                <a:latin typeface="Lato"/>
                <a:ea typeface="Lato"/>
                <a:cs typeface="Lato"/>
                <a:sym typeface="Lato"/>
              </a:rPr>
              <a:t>(drug induced liver damage)</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hERG inhibition </a:t>
            </a:r>
            <a:r>
              <a:rPr lang="en-GB" sz="700" b="0" i="0" u="none" strike="noStrike" cap="none">
                <a:solidFill>
                  <a:srgbClr val="000000"/>
                </a:solidFill>
                <a:latin typeface="Lato"/>
                <a:ea typeface="Lato"/>
                <a:cs typeface="Lato"/>
                <a:sym typeface="Lato"/>
              </a:rPr>
              <a:t>(measure potential block of hERG potassium channel)</a:t>
            </a:r>
            <a:endParaRPr sz="1000" b="0" i="0" u="none" strike="noStrike" cap="none">
              <a:solidFill>
                <a:srgbClr val="000000"/>
              </a:solidFill>
              <a:latin typeface="Lato"/>
              <a:ea typeface="Lato"/>
              <a:cs typeface="Lato"/>
              <a:sym typeface="Lato"/>
            </a:endParaRPr>
          </a:p>
          <a:p>
            <a:pPr marL="457200" marR="0" lvl="0" indent="-292100" algn="just" rtl="0">
              <a:lnSpc>
                <a:spcPct val="115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Skin_Reaction. </a:t>
            </a:r>
            <a:r>
              <a:rPr lang="en-GB" sz="700" b="0" i="0" u="none" strike="noStrike" cap="none">
                <a:solidFill>
                  <a:srgbClr val="000000"/>
                </a:solidFill>
                <a:latin typeface="Lato"/>
                <a:ea typeface="Lato"/>
                <a:cs typeface="Lato"/>
                <a:sym typeface="Lato"/>
              </a:rPr>
              <a:t>(predicts likeliness of skin reactions like rashes.)</a:t>
            </a:r>
            <a:endParaRPr sz="700" b="0" i="0" u="none" strike="noStrike" cap="none">
              <a:solidFill>
                <a:srgbClr val="000000"/>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Other molecular properties</a:t>
            </a:r>
            <a:endParaRPr sz="1000" b="1" i="0" u="none" strike="noStrike" cap="none">
              <a:solidFill>
                <a:schemeClr val="dk1"/>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Molecular weight</a:t>
            </a:r>
            <a:endParaRPr sz="10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logP </a:t>
            </a:r>
            <a:r>
              <a:rPr lang="en-GB" sz="700" b="0" i="0" u="none" strike="noStrike" cap="none">
                <a:solidFill>
                  <a:srgbClr val="000000"/>
                </a:solidFill>
                <a:latin typeface="Lato"/>
                <a:ea typeface="Lato"/>
                <a:cs typeface="Lato"/>
                <a:sym typeface="Lato"/>
              </a:rPr>
              <a:t>(solubility in fats, oil and tissue)</a:t>
            </a:r>
            <a:endParaRPr sz="10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Hydrogen bond acceptors/donors</a:t>
            </a:r>
            <a:endParaRPr sz="10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Lipinski's rule compliance </a:t>
            </a:r>
            <a:r>
              <a:rPr lang="en-GB" sz="700" b="0" i="0" u="none" strike="noStrike" cap="none">
                <a:solidFill>
                  <a:srgbClr val="000000"/>
                </a:solidFill>
                <a:latin typeface="Lato"/>
                <a:ea typeface="Lato"/>
                <a:cs typeface="Lato"/>
                <a:sym typeface="Lato"/>
              </a:rPr>
              <a:t>(likely orally active drug)</a:t>
            </a:r>
            <a:endParaRPr sz="10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QED </a:t>
            </a:r>
            <a:r>
              <a:rPr lang="en-GB" sz="700" b="0" i="0" u="none" strike="noStrike" cap="none">
                <a:solidFill>
                  <a:srgbClr val="000000"/>
                </a:solidFill>
                <a:latin typeface="Lato"/>
                <a:ea typeface="Lato"/>
                <a:cs typeface="Lato"/>
                <a:sym typeface="Lato"/>
              </a:rPr>
              <a:t>(quantifies how drug-like a molecule is)</a:t>
            </a:r>
            <a:endParaRPr sz="7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Stereo centers </a:t>
            </a:r>
            <a:r>
              <a:rPr lang="en-GB" sz="600" b="0" i="0" u="none" strike="noStrike" cap="none">
                <a:solidFill>
                  <a:srgbClr val="000000"/>
                </a:solidFill>
                <a:latin typeface="Lato"/>
                <a:ea typeface="Lato"/>
                <a:cs typeface="Lato"/>
                <a:sym typeface="Lato"/>
              </a:rPr>
              <a:t>(number of stereocenters)</a:t>
            </a:r>
            <a:endParaRPr sz="600" b="0" i="0" u="none" strike="noStrike" cap="none">
              <a:solidFill>
                <a:srgbClr val="000000"/>
              </a:solidFill>
              <a:latin typeface="Lato"/>
              <a:ea typeface="Lato"/>
              <a:cs typeface="Lato"/>
              <a:sym typeface="Lato"/>
            </a:endParaRPr>
          </a:p>
          <a:p>
            <a:pPr marL="457200" marR="0" lvl="0" indent="-285750" algn="just" rtl="0">
              <a:lnSpc>
                <a:spcPct val="115000"/>
              </a:lnSpc>
              <a:spcBef>
                <a:spcPts val="0"/>
              </a:spcBef>
              <a:spcAft>
                <a:spcPts val="0"/>
              </a:spcAft>
              <a:buClr>
                <a:srgbClr val="000000"/>
              </a:buClr>
              <a:buSzPts val="900"/>
              <a:buFont typeface="Lato"/>
              <a:buChar char="●"/>
            </a:pPr>
            <a:r>
              <a:rPr lang="en-GB" sz="1000" b="0" i="0" u="none" strike="noStrike" cap="none">
                <a:solidFill>
                  <a:srgbClr val="000000"/>
                </a:solidFill>
                <a:latin typeface="Lato"/>
                <a:ea typeface="Lato"/>
                <a:cs typeface="Lato"/>
                <a:sym typeface="Lato"/>
              </a:rPr>
              <a:t>TPSA </a:t>
            </a:r>
            <a:r>
              <a:rPr lang="en-GB" sz="700" b="0" i="0" u="none" strike="noStrike" cap="none">
                <a:solidFill>
                  <a:srgbClr val="000000"/>
                </a:solidFill>
                <a:latin typeface="Lato"/>
                <a:ea typeface="Lato"/>
                <a:cs typeface="Lato"/>
                <a:sym typeface="Lato"/>
              </a:rPr>
              <a:t>(polarity of compound)</a:t>
            </a:r>
            <a:endParaRPr sz="700" b="0" i="0" u="none" strike="noStrike" cap="none">
              <a:solidFill>
                <a:schemeClr val="accent1"/>
              </a:solidFill>
              <a:latin typeface="Lato"/>
              <a:ea typeface="Lato"/>
              <a:cs typeface="Lato"/>
              <a:sym typeface="Lato"/>
            </a:endParaRPr>
          </a:p>
          <a:p>
            <a:pPr marL="0" marR="0" lvl="0" indent="0" algn="just" rtl="0">
              <a:lnSpc>
                <a:spcPct val="115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269" name="Google Shape;269;p35"/>
          <p:cNvSpPr txBox="1"/>
          <p:nvPr/>
        </p:nvSpPr>
        <p:spPr>
          <a:xfrm>
            <a:off x="3385600" y="3664750"/>
            <a:ext cx="977100" cy="12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Sample input/output for ADMET_XGBoost</a:t>
            </a:r>
            <a:endParaRPr sz="1500" b="1" i="1" u="none" strike="noStrike" cap="none">
              <a:solidFill>
                <a:srgbClr val="000000"/>
              </a:solidFill>
              <a:latin typeface="Times New Roman"/>
              <a:ea typeface="Times New Roman"/>
              <a:cs typeface="Times New Roman"/>
              <a:sym typeface="Times New Roman"/>
            </a:endParaRPr>
          </a:p>
        </p:txBody>
      </p:sp>
      <p:pic>
        <p:nvPicPr>
          <p:cNvPr id="275" name="Google Shape;275;p36"/>
          <p:cNvPicPr preferRelativeResize="0"/>
          <p:nvPr/>
        </p:nvPicPr>
        <p:blipFill rotWithShape="1">
          <a:blip r:embed="rId3">
            <a:alphaModFix/>
          </a:blip>
          <a:srcRect/>
          <a:stretch/>
        </p:blipFill>
        <p:spPr>
          <a:xfrm>
            <a:off x="1455650" y="618263"/>
            <a:ext cx="5702476" cy="391775"/>
          </a:xfrm>
          <a:prstGeom prst="rect">
            <a:avLst/>
          </a:prstGeom>
          <a:noFill/>
          <a:ln>
            <a:noFill/>
          </a:ln>
        </p:spPr>
      </p:pic>
      <p:pic>
        <p:nvPicPr>
          <p:cNvPr id="276" name="Google Shape;276;p36"/>
          <p:cNvPicPr preferRelativeResize="0"/>
          <p:nvPr/>
        </p:nvPicPr>
        <p:blipFill rotWithShape="1">
          <a:blip r:embed="rId4">
            <a:alphaModFix/>
          </a:blip>
          <a:srcRect/>
          <a:stretch/>
        </p:blipFill>
        <p:spPr>
          <a:xfrm>
            <a:off x="1455650" y="1124100"/>
            <a:ext cx="4632699" cy="3655424"/>
          </a:xfrm>
          <a:prstGeom prst="rect">
            <a:avLst/>
          </a:prstGeom>
          <a:noFill/>
          <a:ln>
            <a:noFill/>
          </a:ln>
        </p:spPr>
      </p:pic>
      <p:sp>
        <p:nvSpPr>
          <p:cNvPr id="277" name="Google Shape;277;p36"/>
          <p:cNvSpPr txBox="1"/>
          <p:nvPr/>
        </p:nvSpPr>
        <p:spPr>
          <a:xfrm>
            <a:off x="150350" y="579600"/>
            <a:ext cx="1305300" cy="1311300"/>
          </a:xfrm>
          <a:prstGeom prst="rect">
            <a:avLst/>
          </a:prstGeom>
          <a:solidFill>
            <a:srgbClr val="FFFFFF"/>
          </a:solid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Lato"/>
                <a:ea typeface="Lato"/>
                <a:cs typeface="Lato"/>
                <a:sym typeface="Lato"/>
              </a:rPr>
              <a:t>Input:</a:t>
            </a:r>
            <a:endParaRPr sz="1100" b="1" i="0" u="none" strike="noStrike" cap="none">
              <a:solidFill>
                <a:schemeClr val="dk2"/>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Lato"/>
                <a:ea typeface="Lato"/>
                <a:cs typeface="Lato"/>
                <a:sym typeface="Lato"/>
              </a:rPr>
              <a:t>Output:</a:t>
            </a:r>
            <a:endParaRPr sz="1100" b="1" i="0" u="none" strike="noStrike" cap="none">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7"/>
          <p:cNvPicPr preferRelativeResize="0"/>
          <p:nvPr/>
        </p:nvPicPr>
        <p:blipFill rotWithShape="1">
          <a:blip r:embed="rId3">
            <a:alphaModFix/>
          </a:blip>
          <a:srcRect r="4951"/>
          <a:stretch/>
        </p:blipFill>
        <p:spPr>
          <a:xfrm>
            <a:off x="152400" y="543725"/>
            <a:ext cx="4743852" cy="4447376"/>
          </a:xfrm>
          <a:prstGeom prst="rect">
            <a:avLst/>
          </a:prstGeom>
          <a:noFill/>
          <a:ln>
            <a:noFill/>
          </a:ln>
        </p:spPr>
      </p:pic>
      <p:pic>
        <p:nvPicPr>
          <p:cNvPr id="283" name="Google Shape;283;p37"/>
          <p:cNvPicPr preferRelativeResize="0"/>
          <p:nvPr/>
        </p:nvPicPr>
        <p:blipFill rotWithShape="1">
          <a:blip r:embed="rId4">
            <a:alphaModFix/>
          </a:blip>
          <a:srcRect r="5535"/>
          <a:stretch/>
        </p:blipFill>
        <p:spPr>
          <a:xfrm>
            <a:off x="3202975" y="1955225"/>
            <a:ext cx="5806823" cy="2533926"/>
          </a:xfrm>
          <a:prstGeom prst="rect">
            <a:avLst/>
          </a:prstGeom>
          <a:noFill/>
          <a:ln>
            <a:noFill/>
          </a:ln>
        </p:spPr>
      </p:pic>
      <p:sp>
        <p:nvSpPr>
          <p:cNvPr id="284" name="Google Shape;284;p37"/>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Evaluation of ADMET_XGBoost</a:t>
            </a:r>
            <a:endParaRPr sz="1500" b="1"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Times New Roman"/>
                <a:ea typeface="Times New Roman"/>
                <a:cs typeface="Times New Roman"/>
                <a:sym typeface="Times New Roman"/>
              </a:rPr>
              <a:t>Algorithm ADMET_XGBoost </a:t>
            </a:r>
            <a:endParaRPr sz="1500" b="1" i="1" u="none" strike="noStrike" cap="none">
              <a:solidFill>
                <a:srgbClr val="000000"/>
              </a:solidFill>
              <a:latin typeface="Times New Roman"/>
              <a:ea typeface="Times New Roman"/>
              <a:cs typeface="Times New Roman"/>
              <a:sym typeface="Times New Roman"/>
            </a:endParaRPr>
          </a:p>
        </p:txBody>
      </p:sp>
      <p:sp>
        <p:nvSpPr>
          <p:cNvPr id="290" name="Google Shape;290;p38"/>
          <p:cNvSpPr txBox="1"/>
          <p:nvPr/>
        </p:nvSpPr>
        <p:spPr>
          <a:xfrm>
            <a:off x="109150" y="504200"/>
            <a:ext cx="9103200" cy="4506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input : SMILES representation of drug </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output: 34 ADMET properties</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given: kiba_smile_admet dataset (SMILES, 34 ADMET properties)</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a:t>
            </a:r>
            <a:r>
              <a:rPr lang="en-GB" sz="1100" b="1" i="0" u="none" strike="noStrike" cap="none">
                <a:solidFill>
                  <a:schemeClr val="dk2"/>
                </a:solidFill>
                <a:latin typeface="Lato"/>
                <a:ea typeface="Lato"/>
                <a:cs typeface="Lato"/>
                <a:sym typeface="Lato"/>
              </a:rPr>
              <a:t>Func.</a:t>
            </a:r>
            <a:r>
              <a:rPr lang="en-GB" sz="1100" b="0" i="0" u="none" strike="noStrike" cap="none">
                <a:solidFill>
                  <a:schemeClr val="dk2"/>
                </a:solidFill>
                <a:latin typeface="Lato"/>
                <a:ea typeface="Lato"/>
                <a:cs typeface="Lato"/>
                <a:sym typeface="Lato"/>
              </a:rPr>
              <a:t> </a:t>
            </a:r>
            <a:r>
              <a:rPr lang="en-GB" sz="1100" b="0" i="0" u="none" strike="noStrike" cap="none">
                <a:solidFill>
                  <a:schemeClr val="dk1"/>
                </a:solidFill>
                <a:latin typeface="Lato"/>
                <a:ea typeface="Lato"/>
                <a:cs typeface="Lato"/>
                <a:sym typeface="Lato"/>
              </a:rPr>
              <a:t>extract_descriptors(smiles):        </a:t>
            </a:r>
            <a:r>
              <a:rPr lang="en-GB" sz="1100" b="1" i="0" u="none" strike="noStrike" cap="none">
                <a:solidFill>
                  <a:srgbClr val="9E9E9E"/>
                </a:solidFill>
                <a:latin typeface="Lato"/>
                <a:ea typeface="Lato"/>
                <a:cs typeface="Lato"/>
                <a:sym typeface="Lato"/>
              </a:rPr>
              <a:t>#Extracting Physicochemical features</a:t>
            </a:r>
            <a:endParaRPr sz="1100" b="1" i="0" u="none" strike="noStrike" cap="none">
              <a:solidFill>
                <a:srgbClr val="9E9E9E"/>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Convert the SMILES string to a molecular object using RDKit's Chem.MolFromSmiles() </a:t>
            </a:r>
            <a:endParaRPr sz="1100" b="0" i="0" u="none" strike="noStrike" cap="none">
              <a:solidFill>
                <a:schemeClr val="dk2"/>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If the molecule is valid:</a:t>
            </a:r>
            <a:endParaRPr sz="1100" b="0" i="0" u="none" strike="noStrike" cap="none">
              <a:solidFill>
                <a:schemeClr val="dk2"/>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Calculate various descriptors using Descriptors.MolWt(mol)</a:t>
            </a:r>
            <a:endParaRPr sz="1100" b="0" i="0" u="none" strike="noStrike" cap="none">
              <a:solidFill>
                <a:schemeClr val="dk2"/>
              </a:solidFill>
              <a:latin typeface="Lato"/>
              <a:ea typeface="Lato"/>
              <a:cs typeface="Lato"/>
              <a:sym typeface="Lato"/>
            </a:endParaRPr>
          </a:p>
          <a:p>
            <a:pPr marL="137160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descriptor = [MolWt, MolLogP, TPSA, NumHDonors, NumHAcceptors, NumRotatableBonds,  GetNumAtoms,</a:t>
            </a:r>
            <a:endParaRPr sz="1100" b="0" i="0" u="none" strike="noStrike" cap="none">
              <a:solidFill>
                <a:schemeClr val="dk2"/>
              </a:solidFill>
              <a:latin typeface="Lato"/>
              <a:ea typeface="Lato"/>
              <a:cs typeface="Lato"/>
              <a:sym typeface="Lato"/>
            </a:endParaRPr>
          </a:p>
          <a:p>
            <a:pPr marL="914400" marR="0" lvl="0" indent="45720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HeavyAtomCount, NumAromaticRings, NumHeteroAtoms, MolMR, Kappa1, Kappa2, Kappa3, </a:t>
            </a:r>
            <a:endParaRPr sz="1100" b="0" i="0" u="none" strike="noStrike" cap="none">
              <a:solidFill>
                <a:schemeClr val="dk2"/>
              </a:solidFill>
              <a:latin typeface="Lato"/>
              <a:ea typeface="Lato"/>
              <a:cs typeface="Lato"/>
              <a:sym typeface="Lato"/>
            </a:endParaRPr>
          </a:p>
          <a:p>
            <a:pPr marL="137160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FractionCSP3, RingCount ]</a:t>
            </a:r>
            <a:endParaRPr sz="1100" b="0" i="0" u="none" strike="noStrike" cap="none">
              <a:solidFill>
                <a:schemeClr val="dk2"/>
              </a:solidFill>
              <a:latin typeface="Lato"/>
              <a:ea typeface="Lato"/>
              <a:cs typeface="Lato"/>
              <a:sym typeface="Lato"/>
            </a:endParaRPr>
          </a:p>
          <a:p>
            <a:pPr marL="137160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return descriptor</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Else:</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2"/>
                </a:solidFill>
                <a:latin typeface="Lato"/>
                <a:ea typeface="Lato"/>
                <a:cs typeface="Lato"/>
                <a:sym typeface="Lato"/>
              </a:rPr>
              <a:t>			return None</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Load kiba_smile_admet dataset</a:t>
            </a: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Split dataset into </a:t>
            </a:r>
            <a:r>
              <a:rPr lang="en-GB" sz="1100" b="0" i="0" u="none" strike="noStrike" cap="none">
                <a:solidFill>
                  <a:schemeClr val="dk1"/>
                </a:solidFill>
                <a:latin typeface="Lato"/>
                <a:ea typeface="Lato"/>
                <a:cs typeface="Lato"/>
                <a:sym typeface="Lato"/>
              </a:rPr>
              <a:t>train</a:t>
            </a:r>
            <a:r>
              <a:rPr lang="en-GB" sz="1100" b="0" i="0" u="none" strike="noStrike" cap="none">
                <a:solidFill>
                  <a:schemeClr val="dk2"/>
                </a:solidFill>
                <a:latin typeface="Lato"/>
                <a:ea typeface="Lato"/>
                <a:cs typeface="Lato"/>
                <a:sym typeface="Lato"/>
              </a:rPr>
              <a:t> and </a:t>
            </a:r>
            <a:r>
              <a:rPr lang="en-GB" sz="1100" b="0" i="0" u="none" strike="noStrike" cap="none">
                <a:solidFill>
                  <a:schemeClr val="dk1"/>
                </a:solidFill>
                <a:latin typeface="Lato"/>
                <a:ea typeface="Lato"/>
                <a:cs typeface="Lato"/>
                <a:sym typeface="Lato"/>
              </a:rPr>
              <a:t>test</a:t>
            </a:r>
            <a:r>
              <a:rPr lang="en-GB" sz="1100" b="0" i="0" u="none" strike="noStrike" cap="none">
                <a:solidFill>
                  <a:schemeClr val="dk2"/>
                </a:solidFill>
                <a:latin typeface="Lato"/>
                <a:ea typeface="Lato"/>
                <a:cs typeface="Lato"/>
                <a:sym typeface="Lato"/>
              </a:rPr>
              <a:t> (80:20 ratio)</a:t>
            </a: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Extract features for train and test using </a:t>
            </a:r>
            <a:r>
              <a:rPr lang="en-GB" sz="1100" b="0" i="0" u="none" strike="noStrike" cap="none">
                <a:solidFill>
                  <a:schemeClr val="dk1"/>
                </a:solidFill>
                <a:latin typeface="Lato"/>
                <a:ea typeface="Lato"/>
                <a:cs typeface="Lato"/>
                <a:sym typeface="Lato"/>
              </a:rPr>
              <a:t>extract_descriptors(smiles) </a:t>
            </a:r>
            <a:r>
              <a:rPr lang="en-GB" sz="1100" b="0" i="0" u="none" strike="noStrike" cap="none">
                <a:solidFill>
                  <a:schemeClr val="dk2"/>
                </a:solidFill>
                <a:latin typeface="Lato"/>
                <a:ea typeface="Lato"/>
                <a:cs typeface="Lato"/>
                <a:sym typeface="Lato"/>
              </a:rPr>
              <a:t>and store it in</a:t>
            </a:r>
            <a:r>
              <a:rPr lang="en-GB" sz="1100" b="0" i="0" u="none" strike="noStrike" cap="none">
                <a:solidFill>
                  <a:schemeClr val="dk1"/>
                </a:solidFill>
                <a:latin typeface="Lato"/>
                <a:ea typeface="Lato"/>
                <a:cs typeface="Lato"/>
                <a:sym typeface="Lato"/>
              </a:rPr>
              <a:t> train_features </a:t>
            </a:r>
            <a:r>
              <a:rPr lang="en-GB" sz="1100" b="0" i="0" u="none" strike="noStrike" cap="none">
                <a:solidFill>
                  <a:schemeClr val="dk2"/>
                </a:solidFill>
                <a:latin typeface="Lato"/>
                <a:ea typeface="Lato"/>
                <a:cs typeface="Lato"/>
                <a:sym typeface="Lato"/>
              </a:rPr>
              <a:t>and </a:t>
            </a:r>
            <a:r>
              <a:rPr lang="en-GB" sz="1100" b="0" i="0" u="none" strike="noStrike" cap="none">
                <a:solidFill>
                  <a:schemeClr val="dk1"/>
                </a:solidFill>
                <a:latin typeface="Lato"/>
                <a:ea typeface="Lato"/>
                <a:cs typeface="Lato"/>
                <a:sym typeface="Lato"/>
              </a:rPr>
              <a:t>test_features</a:t>
            </a:r>
            <a:r>
              <a:rPr lang="en-GB" sz="1100" b="0" i="0" u="none" strike="noStrike" cap="none">
                <a:solidFill>
                  <a:schemeClr val="dk2"/>
                </a:solidFill>
                <a:latin typeface="Lato"/>
                <a:ea typeface="Lato"/>
                <a:cs typeface="Lato"/>
                <a:sym typeface="Lato"/>
              </a:rPr>
              <a:t>	</a:t>
            </a: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Scale the features using StandardScaler to normalize the data and store in </a:t>
            </a:r>
            <a:r>
              <a:rPr lang="en-GB" sz="1100" b="0" i="0" u="none" strike="noStrike" cap="none">
                <a:solidFill>
                  <a:schemeClr val="dk1"/>
                </a:solidFill>
                <a:latin typeface="Lato"/>
                <a:ea typeface="Lato"/>
                <a:cs typeface="Lato"/>
                <a:sym typeface="Lato"/>
              </a:rPr>
              <a:t>train_features_scaled</a:t>
            </a:r>
            <a:r>
              <a:rPr lang="en-GB" sz="1100" b="0" i="0" u="none" strike="noStrike" cap="none">
                <a:solidFill>
                  <a:schemeClr val="dk2"/>
                </a:solidFill>
                <a:latin typeface="Lato"/>
                <a:ea typeface="Lato"/>
                <a:cs typeface="Lato"/>
                <a:sym typeface="Lato"/>
              </a:rPr>
              <a:t> and </a:t>
            </a:r>
            <a:r>
              <a:rPr lang="en-GB" sz="1100" b="0" i="0" u="none" strike="noStrike" cap="none">
                <a:solidFill>
                  <a:schemeClr val="dk1"/>
                </a:solidFill>
                <a:latin typeface="Lato"/>
                <a:ea typeface="Lato"/>
                <a:cs typeface="Lato"/>
                <a:sym typeface="Lato"/>
              </a:rPr>
              <a:t>test_features_scaled </a:t>
            </a: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To </a:t>
            </a:r>
            <a:r>
              <a:rPr lang="en-GB" sz="1100" b="0" i="0" u="none" strike="noStrike" cap="none">
                <a:solidFill>
                  <a:schemeClr val="dk1"/>
                </a:solidFill>
                <a:latin typeface="Lato"/>
                <a:ea typeface="Lato"/>
                <a:cs typeface="Lato"/>
                <a:sym typeface="Lato"/>
              </a:rPr>
              <a:t>train_y</a:t>
            </a:r>
            <a:r>
              <a:rPr lang="en-GB" sz="1100" b="0" i="0" u="none" strike="noStrike" cap="none">
                <a:solidFill>
                  <a:schemeClr val="dk2"/>
                </a:solidFill>
                <a:latin typeface="Lato"/>
                <a:ea typeface="Lato"/>
                <a:cs typeface="Lato"/>
                <a:sym typeface="Lato"/>
              </a:rPr>
              <a:t> and </a:t>
            </a:r>
            <a:r>
              <a:rPr lang="en-GB" sz="1100" b="0" i="0" u="none" strike="noStrike" cap="none">
                <a:solidFill>
                  <a:schemeClr val="dk1"/>
                </a:solidFill>
                <a:latin typeface="Lato"/>
                <a:ea typeface="Lato"/>
                <a:cs typeface="Lato"/>
                <a:sym typeface="Lato"/>
              </a:rPr>
              <a:t>test_y</a:t>
            </a:r>
            <a:r>
              <a:rPr lang="en-GB" sz="1100" b="0" i="0" u="none" strike="noStrike" cap="none">
                <a:solidFill>
                  <a:schemeClr val="dk2"/>
                </a:solidFill>
                <a:latin typeface="Lato"/>
                <a:ea typeface="Lato"/>
                <a:cs typeface="Lato"/>
                <a:sym typeface="Lato"/>
              </a:rPr>
              <a:t> assign the ADMET properties from </a:t>
            </a:r>
            <a:r>
              <a:rPr lang="en-GB" sz="1100" b="0" i="0" u="none" strike="noStrike" cap="none">
                <a:solidFill>
                  <a:schemeClr val="dk1"/>
                </a:solidFill>
                <a:latin typeface="Lato"/>
                <a:ea typeface="Lato"/>
                <a:cs typeface="Lato"/>
                <a:sym typeface="Lato"/>
              </a:rPr>
              <a:t>train </a:t>
            </a:r>
            <a:r>
              <a:rPr lang="en-GB" sz="1100" b="0" i="0" u="none" strike="noStrike" cap="none">
                <a:solidFill>
                  <a:schemeClr val="dk2"/>
                </a:solidFill>
                <a:latin typeface="Lato"/>
                <a:ea typeface="Lato"/>
                <a:cs typeface="Lato"/>
                <a:sym typeface="Lato"/>
              </a:rPr>
              <a:t>and </a:t>
            </a:r>
            <a:r>
              <a:rPr lang="en-GB" sz="1100" b="0" i="0" u="none" strike="noStrike" cap="none">
                <a:solidFill>
                  <a:schemeClr val="dk1"/>
                </a:solidFill>
                <a:latin typeface="Lato"/>
                <a:ea typeface="Lato"/>
                <a:cs typeface="Lato"/>
                <a:sym typeface="Lato"/>
              </a:rPr>
              <a:t>test,</a:t>
            </a:r>
            <a:r>
              <a:rPr lang="en-GB" sz="1100" b="0" i="0" u="none" strike="noStrike" cap="none">
                <a:solidFill>
                  <a:schemeClr val="dk2"/>
                </a:solidFill>
                <a:latin typeface="Lato"/>
                <a:ea typeface="Lato"/>
                <a:cs typeface="Lato"/>
                <a:sym typeface="Lato"/>
              </a:rPr>
              <a:t> excluding the SMILE, to set as target for prediction</a:t>
            </a:r>
            <a:endParaRPr sz="1100" b="0" i="0" u="none" strike="noStrike" cap="none">
              <a:solidFill>
                <a:schemeClr val="dk1"/>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rgbClr val="000000"/>
                </a:solidFill>
                <a:latin typeface="Arial"/>
                <a:ea typeface="Arial"/>
                <a:cs typeface="Arial"/>
                <a:sym typeface="Arial"/>
              </a:rPr>
              <a:t>Initialize the model </a:t>
            </a:r>
            <a:r>
              <a:rPr lang="en-GB" sz="1100" b="0" i="0" u="none" strike="noStrike" cap="none">
                <a:solidFill>
                  <a:schemeClr val="dk1"/>
                </a:solidFill>
                <a:latin typeface="Arial"/>
                <a:ea typeface="Arial"/>
                <a:cs typeface="Arial"/>
                <a:sym typeface="Arial"/>
              </a:rPr>
              <a:t>xgb_model </a:t>
            </a:r>
            <a:r>
              <a:rPr lang="en-GB" sz="1100" b="0" i="0" u="none" strike="noStrike" cap="none">
                <a:solidFill>
                  <a:srgbClr val="000000"/>
                </a:solidFill>
                <a:latin typeface="Arial"/>
                <a:ea typeface="Arial"/>
                <a:cs typeface="Arial"/>
                <a:sym typeface="Arial"/>
              </a:rPr>
              <a:t>= XGBRegressor()</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rgbClr val="000000"/>
                </a:solidFill>
                <a:latin typeface="Lato"/>
                <a:ea typeface="Lato"/>
                <a:cs typeface="Lato"/>
                <a:sym typeface="Lato"/>
              </a:rPr>
              <a:t>Perform hyperparameter tuning usin</a:t>
            </a:r>
            <a:r>
              <a:rPr lang="en-GB" sz="1100" b="0" i="0" u="none" strike="noStrike" cap="none">
                <a:solidFill>
                  <a:schemeClr val="dk2"/>
                </a:solidFill>
                <a:latin typeface="Lato"/>
                <a:ea typeface="Lato"/>
                <a:cs typeface="Lato"/>
                <a:sym typeface="Lato"/>
              </a:rPr>
              <a:t>g HalvingGridSearchCV with cro</a:t>
            </a:r>
            <a:r>
              <a:rPr lang="en-GB" sz="1100" b="0" i="0" u="none" strike="noStrike" cap="none">
                <a:solidFill>
                  <a:srgbClr val="000000"/>
                </a:solidFill>
                <a:latin typeface="Lato"/>
                <a:ea typeface="Lato"/>
                <a:cs typeface="Lato"/>
                <a:sym typeface="Lato"/>
              </a:rPr>
              <a:t>ss-validation and find the </a:t>
            </a:r>
            <a:r>
              <a:rPr lang="en-GB" sz="1100" b="1" i="0" u="none" strike="noStrike" cap="none">
                <a:solidFill>
                  <a:schemeClr val="dk1"/>
                </a:solidFill>
                <a:latin typeface="Lato"/>
                <a:ea typeface="Lato"/>
                <a:cs typeface="Lato"/>
                <a:sym typeface="Lato"/>
              </a:rPr>
              <a:t>best_model</a:t>
            </a:r>
            <a:r>
              <a:rPr lang="en-GB" sz="1100" b="0" i="0" u="none" strike="noStrike" cap="none">
                <a:solidFill>
                  <a:schemeClr val="dk1"/>
                </a:solidFill>
                <a:latin typeface="Lato"/>
                <a:ea typeface="Lato"/>
                <a:cs typeface="Lato"/>
                <a:sym typeface="Lato"/>
              </a:rPr>
              <a:t> </a:t>
            </a:r>
            <a:r>
              <a:rPr lang="en-GB" sz="1100" b="0" i="0" u="none" strike="noStrike" cap="none">
                <a:solidFill>
                  <a:srgbClr val="000000"/>
                </a:solidFill>
                <a:latin typeface="Lato"/>
                <a:ea typeface="Lato"/>
                <a:cs typeface="Lato"/>
                <a:sym typeface="Lato"/>
              </a:rPr>
              <a:t>based on the R² score</a:t>
            </a:r>
            <a:endParaRPr sz="1100" b="0" i="0" u="none" strike="noStrike" cap="none">
              <a:solidFill>
                <a:srgbClr val="000000"/>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rgbClr val="000000"/>
                </a:solidFill>
                <a:latin typeface="Lato"/>
                <a:ea typeface="Lato"/>
                <a:cs typeface="Lato"/>
                <a:sym typeface="Lato"/>
              </a:rPr>
              <a:t>Train the model using </a:t>
            </a:r>
            <a:r>
              <a:rPr lang="en-GB" sz="1100" b="0" i="0" u="none" strike="noStrike" cap="none">
                <a:solidFill>
                  <a:schemeClr val="dk1"/>
                </a:solidFill>
                <a:latin typeface="Lato"/>
                <a:ea typeface="Lato"/>
                <a:cs typeface="Lato"/>
                <a:sym typeface="Lato"/>
              </a:rPr>
              <a:t>train_features_scaled </a:t>
            </a:r>
            <a:r>
              <a:rPr lang="en-GB" sz="1100" b="0" i="0" u="none" strike="noStrike" cap="none">
                <a:solidFill>
                  <a:schemeClr val="dk2"/>
                </a:solidFill>
                <a:latin typeface="Lato"/>
                <a:ea typeface="Lato"/>
                <a:cs typeface="Lato"/>
                <a:sym typeface="Lato"/>
              </a:rPr>
              <a:t>and </a:t>
            </a:r>
            <a:r>
              <a:rPr lang="en-GB" sz="1100" b="0" i="0" u="none" strike="noStrike" cap="none">
                <a:solidFill>
                  <a:schemeClr val="dk1"/>
                </a:solidFill>
                <a:latin typeface="Lato"/>
                <a:ea typeface="Lato"/>
                <a:cs typeface="Lato"/>
                <a:sym typeface="Lato"/>
              </a:rPr>
              <a:t>train_y</a:t>
            </a:r>
            <a:endParaRPr sz="1100" b="0" i="0" u="none" strike="noStrike" cap="none">
              <a:solidFill>
                <a:schemeClr val="dk1"/>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chemeClr val="dk2"/>
                </a:solidFill>
                <a:latin typeface="Lato"/>
                <a:ea typeface="Lato"/>
                <a:cs typeface="Lato"/>
                <a:sym typeface="Lato"/>
              </a:rPr>
              <a:t>Make predictions on </a:t>
            </a:r>
            <a:r>
              <a:rPr lang="en-GB" sz="1100" b="0" i="0" u="none" strike="noStrike" cap="none">
                <a:solidFill>
                  <a:schemeClr val="dk1"/>
                </a:solidFill>
                <a:latin typeface="Lato"/>
                <a:ea typeface="Lato"/>
                <a:cs typeface="Lato"/>
                <a:sym typeface="Lato"/>
              </a:rPr>
              <a:t>test_features</a:t>
            </a:r>
            <a:r>
              <a:rPr lang="en-GB" sz="1100" b="0" i="0" u="none" strike="noStrike" cap="none">
                <a:solidFill>
                  <a:schemeClr val="dk2"/>
                </a:solidFill>
                <a:latin typeface="Lato"/>
                <a:ea typeface="Lato"/>
                <a:cs typeface="Lato"/>
                <a:sym typeface="Lato"/>
              </a:rPr>
              <a:t> and </a:t>
            </a:r>
            <a:r>
              <a:rPr lang="en-GB" sz="1100" b="0" i="0" u="none" strike="noStrike" cap="none">
                <a:solidFill>
                  <a:schemeClr val="dk1"/>
                </a:solidFill>
                <a:latin typeface="Lato"/>
                <a:ea typeface="Lato"/>
                <a:cs typeface="Lato"/>
                <a:sym typeface="Lato"/>
              </a:rPr>
              <a:t>test_y</a:t>
            </a:r>
            <a:r>
              <a:rPr lang="en-GB" sz="1100" b="0" i="0" u="none" strike="noStrike" cap="none">
                <a:solidFill>
                  <a:schemeClr val="dk2"/>
                </a:solidFill>
                <a:latin typeface="Lato"/>
                <a:ea typeface="Lato"/>
                <a:cs typeface="Lato"/>
                <a:sym typeface="Lato"/>
              </a:rPr>
              <a:t> to evaluate</a:t>
            </a:r>
            <a:endParaRPr sz="1100" b="0" i="0" u="none" strike="noStrike" cap="none">
              <a:solidFill>
                <a:schemeClr val="dk2"/>
              </a:solidFill>
              <a:latin typeface="Lato"/>
              <a:ea typeface="Lato"/>
              <a:cs typeface="Lato"/>
              <a:sym typeface="Lato"/>
            </a:endParaRPr>
          </a:p>
          <a:p>
            <a:pPr marL="457200" marR="0" lvl="0" indent="-298450" algn="l" rtl="0">
              <a:lnSpc>
                <a:spcPct val="100000"/>
              </a:lnSpc>
              <a:spcBef>
                <a:spcPts val="0"/>
              </a:spcBef>
              <a:spcAft>
                <a:spcPts val="0"/>
              </a:spcAft>
              <a:buClr>
                <a:schemeClr val="dk2"/>
              </a:buClr>
              <a:buSzPts val="1100"/>
              <a:buFont typeface="Lato"/>
              <a:buAutoNum type="arabicPeriod"/>
            </a:pPr>
            <a:r>
              <a:rPr lang="en-GB" sz="1100" b="0" i="0" u="none" strike="noStrike" cap="none">
                <a:solidFill>
                  <a:srgbClr val="000000"/>
                </a:solidFill>
                <a:latin typeface="Lato"/>
                <a:ea typeface="Lato"/>
                <a:cs typeface="Lato"/>
                <a:sym typeface="Lato"/>
              </a:rPr>
              <a:t>Make Predictions for new Drug SMILES to predict ADMET properties</a:t>
            </a:r>
            <a:endParaRPr sz="1100" b="0" i="0" u="none" strike="noStrike" cap="none">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Lato"/>
                <a:ea typeface="Lato"/>
                <a:cs typeface="Lato"/>
                <a:sym typeface="Lato"/>
              </a:rPr>
              <a:t>}</a:t>
            </a:r>
            <a:endParaRPr sz="1100" b="0" i="0" u="none" strike="noStrike" cap="non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214125" y="33350"/>
            <a:ext cx="7688400" cy="535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00"/>
              <a:buNone/>
            </a:pPr>
            <a:r>
              <a:rPr lang="en-GB" sz="1600" i="1">
                <a:latin typeface="Lato"/>
                <a:ea typeface="Lato"/>
                <a:cs typeface="Lato"/>
                <a:sym typeface="Lato"/>
              </a:rPr>
              <a:t>3. DETAILED DESIGN OF </a:t>
            </a:r>
            <a:r>
              <a:rPr lang="en-GB" sz="1600" i="1">
                <a:solidFill>
                  <a:srgbClr val="1A1A1A"/>
                </a:solidFill>
                <a:latin typeface="Lato"/>
                <a:ea typeface="Lato"/>
                <a:cs typeface="Lato"/>
                <a:sym typeface="Lato"/>
              </a:rPr>
              <a:t>DOCKING RESULTS (Active Torsion Sites)</a:t>
            </a:r>
            <a:endParaRPr sz="1600" i="1">
              <a:solidFill>
                <a:srgbClr val="1A1A1A"/>
              </a:solidFill>
              <a:latin typeface="Lato"/>
              <a:ea typeface="Lato"/>
              <a:cs typeface="Lato"/>
              <a:sym typeface="Lato"/>
            </a:endParaRPr>
          </a:p>
        </p:txBody>
      </p:sp>
      <p:pic>
        <p:nvPicPr>
          <p:cNvPr id="296" name="Google Shape;296;p39"/>
          <p:cNvPicPr preferRelativeResize="0"/>
          <p:nvPr/>
        </p:nvPicPr>
        <p:blipFill rotWithShape="1">
          <a:blip r:embed="rId3">
            <a:alphaModFix/>
          </a:blip>
          <a:srcRect/>
          <a:stretch/>
        </p:blipFill>
        <p:spPr>
          <a:xfrm>
            <a:off x="1048675" y="965250"/>
            <a:ext cx="6676750" cy="3706500"/>
          </a:xfrm>
          <a:prstGeom prst="rect">
            <a:avLst/>
          </a:prstGeom>
          <a:noFill/>
          <a:ln>
            <a:noFill/>
          </a:ln>
        </p:spPr>
      </p:pic>
      <p:sp>
        <p:nvSpPr>
          <p:cNvPr id="297" name="Google Shape;297;p39"/>
          <p:cNvSpPr/>
          <p:nvPr/>
        </p:nvSpPr>
        <p:spPr>
          <a:xfrm>
            <a:off x="3873750" y="4141075"/>
            <a:ext cx="1354800" cy="46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Number of active torsions</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137625" y="51725"/>
            <a:ext cx="7688400" cy="48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i="1">
                <a:latin typeface="Lato"/>
                <a:ea typeface="Lato"/>
                <a:cs typeface="Lato"/>
                <a:sym typeface="Lato"/>
              </a:rPr>
              <a:t>Docking Actual Steps</a:t>
            </a:r>
            <a:endParaRPr sz="1600" i="1">
              <a:latin typeface="Lato"/>
              <a:ea typeface="Lato"/>
              <a:cs typeface="Lato"/>
              <a:sym typeface="Lato"/>
            </a:endParaRPr>
          </a:p>
        </p:txBody>
      </p:sp>
      <p:sp>
        <p:nvSpPr>
          <p:cNvPr id="303" name="Google Shape;303;p40"/>
          <p:cNvSpPr/>
          <p:nvPr/>
        </p:nvSpPr>
        <p:spPr>
          <a:xfrm>
            <a:off x="156075" y="828525"/>
            <a:ext cx="2629200" cy="35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40"/>
          <p:cNvSpPr txBox="1"/>
          <p:nvPr/>
        </p:nvSpPr>
        <p:spPr>
          <a:xfrm>
            <a:off x="240875" y="837525"/>
            <a:ext cx="2629200" cy="2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COC(=O)CCC1=C2N(\C=C3/N..</a:t>
            </a:r>
            <a:endParaRPr sz="1300">
              <a:solidFill>
                <a:schemeClr val="accent1"/>
              </a:solidFill>
              <a:latin typeface="Lato"/>
              <a:ea typeface="Lato"/>
              <a:cs typeface="Lato"/>
              <a:sym typeface="Lato"/>
            </a:endParaRPr>
          </a:p>
        </p:txBody>
      </p:sp>
      <p:pic>
        <p:nvPicPr>
          <p:cNvPr id="305" name="Google Shape;305;p40"/>
          <p:cNvPicPr preferRelativeResize="0"/>
          <p:nvPr/>
        </p:nvPicPr>
        <p:blipFill>
          <a:blip r:embed="rId3">
            <a:alphaModFix/>
          </a:blip>
          <a:stretch>
            <a:fillRect/>
          </a:stretch>
        </p:blipFill>
        <p:spPr>
          <a:xfrm>
            <a:off x="5297950" y="149800"/>
            <a:ext cx="3471550" cy="2996225"/>
          </a:xfrm>
          <a:prstGeom prst="rect">
            <a:avLst/>
          </a:prstGeom>
          <a:noFill/>
          <a:ln>
            <a:noFill/>
          </a:ln>
        </p:spPr>
      </p:pic>
      <p:sp>
        <p:nvSpPr>
          <p:cNvPr id="306" name="Google Shape;306;p40"/>
          <p:cNvSpPr txBox="1"/>
          <p:nvPr/>
        </p:nvSpPr>
        <p:spPr>
          <a:xfrm>
            <a:off x="6318525" y="3210750"/>
            <a:ext cx="15075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Pdb file smile_1</a:t>
            </a:r>
            <a:endParaRPr sz="1300">
              <a:solidFill>
                <a:schemeClr val="accent1"/>
              </a:solidFill>
              <a:latin typeface="Lato"/>
              <a:ea typeface="Lato"/>
              <a:cs typeface="Lato"/>
              <a:sym typeface="Lato"/>
            </a:endParaRPr>
          </a:p>
        </p:txBody>
      </p:sp>
      <p:sp>
        <p:nvSpPr>
          <p:cNvPr id="307" name="Google Shape;307;p40"/>
          <p:cNvSpPr txBox="1"/>
          <p:nvPr/>
        </p:nvSpPr>
        <p:spPr>
          <a:xfrm>
            <a:off x="888075" y="1179825"/>
            <a:ext cx="2755800" cy="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smile_1</a:t>
            </a:r>
            <a:endParaRPr sz="1300">
              <a:solidFill>
                <a:schemeClr val="accent1"/>
              </a:solidFill>
              <a:latin typeface="Lato"/>
              <a:ea typeface="Lato"/>
              <a:cs typeface="Lato"/>
              <a:sym typeface="Lato"/>
            </a:endParaRPr>
          </a:p>
        </p:txBody>
      </p:sp>
      <p:cxnSp>
        <p:nvCxnSpPr>
          <p:cNvPr id="308" name="Google Shape;308;p40"/>
          <p:cNvCxnSpPr/>
          <p:nvPr/>
        </p:nvCxnSpPr>
        <p:spPr>
          <a:xfrm>
            <a:off x="2776125" y="1109700"/>
            <a:ext cx="2619000" cy="1611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09" name="Google Shape;309;p40"/>
          <p:cNvSpPr/>
          <p:nvPr/>
        </p:nvSpPr>
        <p:spPr>
          <a:xfrm>
            <a:off x="38825" y="2006425"/>
            <a:ext cx="2903700" cy="48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 name="Google Shape;310;p40"/>
          <p:cNvSpPr txBox="1"/>
          <p:nvPr/>
        </p:nvSpPr>
        <p:spPr>
          <a:xfrm>
            <a:off x="168300" y="2108450"/>
            <a:ext cx="2506200" cy="2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MQSKVLLAVALWLCVETRAAS..</a:t>
            </a:r>
            <a:endParaRPr sz="1300">
              <a:solidFill>
                <a:schemeClr val="accent1"/>
              </a:solidFill>
              <a:latin typeface="Lato"/>
              <a:ea typeface="Lato"/>
              <a:cs typeface="Lato"/>
              <a:sym typeface="Lato"/>
            </a:endParaRPr>
          </a:p>
        </p:txBody>
      </p:sp>
      <p:sp>
        <p:nvSpPr>
          <p:cNvPr id="311" name="Google Shape;311;p40"/>
          <p:cNvSpPr txBox="1"/>
          <p:nvPr/>
        </p:nvSpPr>
        <p:spPr>
          <a:xfrm>
            <a:off x="861875" y="2406950"/>
            <a:ext cx="1387200" cy="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pro_seq_1</a:t>
            </a:r>
            <a:endParaRPr sz="1300">
              <a:solidFill>
                <a:schemeClr val="accent1"/>
              </a:solidFill>
              <a:latin typeface="Lato"/>
              <a:ea typeface="Lato"/>
              <a:cs typeface="Lato"/>
              <a:sym typeface="Lato"/>
            </a:endParaRPr>
          </a:p>
        </p:txBody>
      </p:sp>
      <p:pic>
        <p:nvPicPr>
          <p:cNvPr id="312" name="Google Shape;312;p40"/>
          <p:cNvPicPr preferRelativeResize="0"/>
          <p:nvPr/>
        </p:nvPicPr>
        <p:blipFill>
          <a:blip r:embed="rId4">
            <a:alphaModFix/>
          </a:blip>
          <a:stretch>
            <a:fillRect/>
          </a:stretch>
        </p:blipFill>
        <p:spPr>
          <a:xfrm>
            <a:off x="1869925" y="2848850"/>
            <a:ext cx="3229974" cy="2048124"/>
          </a:xfrm>
          <a:prstGeom prst="rect">
            <a:avLst/>
          </a:prstGeom>
          <a:noFill/>
          <a:ln>
            <a:noFill/>
          </a:ln>
        </p:spPr>
      </p:pic>
      <p:sp>
        <p:nvSpPr>
          <p:cNvPr id="313" name="Google Shape;313;p40"/>
          <p:cNvSpPr txBox="1"/>
          <p:nvPr/>
        </p:nvSpPr>
        <p:spPr>
          <a:xfrm>
            <a:off x="2621150" y="4795250"/>
            <a:ext cx="1736700" cy="2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Pdbqt file  pro_seq_1</a:t>
            </a:r>
            <a:endParaRPr sz="1300">
              <a:solidFill>
                <a:schemeClr val="accent1"/>
              </a:solidFill>
              <a:latin typeface="Lato"/>
              <a:ea typeface="Lato"/>
              <a:cs typeface="Lato"/>
              <a:sym typeface="Lato"/>
            </a:endParaRPr>
          </a:p>
        </p:txBody>
      </p:sp>
      <p:cxnSp>
        <p:nvCxnSpPr>
          <p:cNvPr id="314" name="Google Shape;314;p40"/>
          <p:cNvCxnSpPr/>
          <p:nvPr/>
        </p:nvCxnSpPr>
        <p:spPr>
          <a:xfrm rot="-5400000" flipH="1">
            <a:off x="66625" y="2911100"/>
            <a:ext cx="2219400" cy="13872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15" name="Google Shape;315;p40"/>
          <p:cNvSpPr txBox="1"/>
          <p:nvPr/>
        </p:nvSpPr>
        <p:spPr>
          <a:xfrm>
            <a:off x="2909100" y="837400"/>
            <a:ext cx="1091400" cy="2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rdkit()</a:t>
            </a:r>
            <a:endParaRPr sz="1300">
              <a:solidFill>
                <a:schemeClr val="accent1"/>
              </a:solidFill>
              <a:latin typeface="Lato"/>
              <a:ea typeface="Lato"/>
              <a:cs typeface="Lato"/>
              <a:sym typeface="Lato"/>
            </a:endParaRPr>
          </a:p>
        </p:txBody>
      </p:sp>
      <p:sp>
        <p:nvSpPr>
          <p:cNvPr id="316" name="Google Shape;316;p40"/>
          <p:cNvSpPr txBox="1"/>
          <p:nvPr/>
        </p:nvSpPr>
        <p:spPr>
          <a:xfrm>
            <a:off x="547675" y="3307950"/>
            <a:ext cx="1151100" cy="2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openbabel()</a:t>
            </a:r>
            <a:endParaRPr sz="13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22" name="Google Shape;322;p41"/>
          <p:cNvPicPr preferRelativeResize="0"/>
          <p:nvPr/>
        </p:nvPicPr>
        <p:blipFill>
          <a:blip r:embed="rId3">
            <a:alphaModFix/>
          </a:blip>
          <a:stretch>
            <a:fillRect/>
          </a:stretch>
        </p:blipFill>
        <p:spPr>
          <a:xfrm>
            <a:off x="349250" y="827475"/>
            <a:ext cx="6998876" cy="4008450"/>
          </a:xfrm>
          <a:prstGeom prst="rect">
            <a:avLst/>
          </a:prstGeom>
          <a:noFill/>
          <a:ln>
            <a:noFill/>
          </a:ln>
        </p:spPr>
      </p:pic>
      <p:sp>
        <p:nvSpPr>
          <p:cNvPr id="323" name="Google Shape;323;p41"/>
          <p:cNvSpPr txBox="1"/>
          <p:nvPr/>
        </p:nvSpPr>
        <p:spPr>
          <a:xfrm>
            <a:off x="180575" y="33725"/>
            <a:ext cx="5536500" cy="5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accent1"/>
                </a:solidFill>
                <a:latin typeface="Lato"/>
                <a:ea typeface="Lato"/>
                <a:cs typeface="Lato"/>
                <a:sym typeface="Lato"/>
              </a:rPr>
              <a:t>    </a:t>
            </a:r>
            <a:r>
              <a:rPr lang="en-GB" sz="1600" b="1" i="1">
                <a:solidFill>
                  <a:schemeClr val="dk2"/>
                </a:solidFill>
                <a:latin typeface="Lato"/>
                <a:ea typeface="Lato"/>
                <a:cs typeface="Lato"/>
                <a:sym typeface="Lato"/>
              </a:rPr>
              <a:t>Actual output of Docking to get Active Torsions</a:t>
            </a:r>
            <a:endParaRPr sz="1600" i="1">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279000" y="79950"/>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600" b="1" i="1" u="none" strike="noStrike" cap="none">
                <a:solidFill>
                  <a:schemeClr val="dk2"/>
                </a:solidFill>
                <a:latin typeface="Lato"/>
                <a:ea typeface="Lato"/>
                <a:cs typeface="Lato"/>
                <a:sym typeface="Lato"/>
              </a:rPr>
              <a:t>OBJECTIVE</a:t>
            </a:r>
            <a:endParaRPr sz="1600" b="1" i="1" u="none" strike="noStrike" cap="none">
              <a:solidFill>
                <a:schemeClr val="dk2"/>
              </a:solidFill>
              <a:latin typeface="Lato"/>
              <a:ea typeface="Lato"/>
              <a:cs typeface="Lato"/>
              <a:sym typeface="Lato"/>
            </a:endParaRPr>
          </a:p>
        </p:txBody>
      </p:sp>
      <p:cxnSp>
        <p:nvCxnSpPr>
          <p:cNvPr id="101" name="Google Shape;101;p15"/>
          <p:cNvCxnSpPr/>
          <p:nvPr/>
        </p:nvCxnSpPr>
        <p:spPr>
          <a:xfrm flipH="1">
            <a:off x="2844050" y="1979300"/>
            <a:ext cx="276900" cy="121500"/>
          </a:xfrm>
          <a:prstGeom prst="straightConnector1">
            <a:avLst/>
          </a:prstGeom>
          <a:noFill/>
          <a:ln w="9525" cap="flat" cmpd="sng">
            <a:solidFill>
              <a:schemeClr val="lt1"/>
            </a:solidFill>
            <a:prstDash val="solid"/>
            <a:round/>
            <a:headEnd type="none" w="sm" len="sm"/>
            <a:tailEnd type="triangle" w="med" len="med"/>
          </a:ln>
        </p:spPr>
      </p:cxnSp>
      <p:sp>
        <p:nvSpPr>
          <p:cNvPr id="102" name="Google Shape;102;p15"/>
          <p:cNvSpPr txBox="1"/>
          <p:nvPr/>
        </p:nvSpPr>
        <p:spPr>
          <a:xfrm>
            <a:off x="279000" y="669300"/>
            <a:ext cx="8586000" cy="43119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1100"/>
              <a:buFont typeface="Arial"/>
              <a:buNone/>
            </a:pPr>
            <a:r>
              <a:rPr lang="en-GB" sz="1100" b="0" i="0" u="none" strike="noStrike" cap="none">
                <a:solidFill>
                  <a:srgbClr val="000000"/>
                </a:solidFill>
                <a:latin typeface="Lato"/>
                <a:ea typeface="Lato"/>
                <a:cs typeface="Lato"/>
                <a:sym typeface="Lato"/>
              </a:rPr>
              <a:t>The objective of this project is to develop a </a:t>
            </a:r>
            <a:r>
              <a:rPr lang="en-GB" sz="1100" b="1" i="0" u="none" strike="noStrike" cap="none">
                <a:solidFill>
                  <a:srgbClr val="000000"/>
                </a:solidFill>
                <a:latin typeface="Lato"/>
                <a:ea typeface="Lato"/>
                <a:cs typeface="Lato"/>
                <a:sym typeface="Lato"/>
              </a:rPr>
              <a:t>personalized cancer-disease drug ranking system</a:t>
            </a:r>
            <a:r>
              <a:rPr lang="en-GB" sz="1100" b="0" i="0" u="none" strike="noStrike" cap="none">
                <a:solidFill>
                  <a:srgbClr val="000000"/>
                </a:solidFill>
                <a:latin typeface="Lato"/>
                <a:ea typeface="Lato"/>
                <a:cs typeface="Lato"/>
                <a:sym typeface="Lato"/>
              </a:rPr>
              <a:t> that integrates molecular profiling and comorbidity considerations to optimize treatment selection. Specifically, the system aims to:</a:t>
            </a:r>
            <a:endParaRPr sz="1100" b="0" i="0" u="none" strike="noStrike" cap="none">
              <a:solidFill>
                <a:srgbClr val="000000"/>
              </a:solidFill>
              <a:latin typeface="Lato"/>
              <a:ea typeface="Lato"/>
              <a:cs typeface="Lato"/>
              <a:sym typeface="Lato"/>
            </a:endParaRPr>
          </a:p>
          <a:p>
            <a:pPr marL="457200" marR="0" lvl="0" indent="-298450" algn="l" rtl="0">
              <a:lnSpc>
                <a:spcPct val="115000"/>
              </a:lnSpc>
              <a:spcBef>
                <a:spcPts val="1200"/>
              </a:spcBef>
              <a:spcAft>
                <a:spcPts val="0"/>
              </a:spcAft>
              <a:buClr>
                <a:srgbClr val="000000"/>
              </a:buClr>
              <a:buSzPts val="1100"/>
              <a:buFont typeface="Arial"/>
              <a:buAutoNum type="arabicPeriod"/>
            </a:pPr>
            <a:r>
              <a:rPr lang="en-GB" sz="1100" b="1" i="0" u="none" strike="noStrike" cap="none">
                <a:solidFill>
                  <a:schemeClr val="dk2"/>
                </a:solidFill>
                <a:latin typeface="Lato"/>
                <a:ea typeface="Lato"/>
                <a:cs typeface="Lato"/>
                <a:sym typeface="Lato"/>
              </a:rPr>
              <a:t>Identify and Prioritize Treatment Candidates: </a:t>
            </a:r>
            <a:r>
              <a:rPr lang="en-GB" sz="1100" b="0" i="0" u="none" strike="noStrike" cap="none">
                <a:solidFill>
                  <a:schemeClr val="dk2"/>
                </a:solidFill>
                <a:latin typeface="Lato"/>
                <a:ea typeface="Lato"/>
                <a:cs typeface="Lato"/>
                <a:sym typeface="Lato"/>
              </a:rPr>
              <a:t>Retrieve FDA‑approved therapies for the patient’s co‑morbid condition and select a set of candidate cancer drugs (e.g. from the KIBA dataset) for further evaluation.</a:t>
            </a:r>
            <a:endParaRPr sz="1100" b="0" i="0" u="none" strike="noStrike" cap="none">
              <a:solidFill>
                <a:schemeClr val="dk2"/>
              </a:solidFill>
              <a:latin typeface="Lato"/>
              <a:ea typeface="Lato"/>
              <a:cs typeface="Lato"/>
              <a:sym typeface="Lato"/>
            </a:endParaRPr>
          </a:p>
          <a:p>
            <a:pPr marL="457200" marR="0" lvl="0" indent="-298450" algn="l" rtl="0">
              <a:lnSpc>
                <a:spcPct val="115000"/>
              </a:lnSpc>
              <a:spcBef>
                <a:spcPts val="1200"/>
              </a:spcBef>
              <a:spcAft>
                <a:spcPts val="0"/>
              </a:spcAft>
              <a:buClr>
                <a:srgbClr val="000000"/>
              </a:buClr>
              <a:buSzPts val="1100"/>
              <a:buFont typeface="Arial"/>
              <a:buAutoNum type="arabicPeriod"/>
            </a:pPr>
            <a:r>
              <a:rPr lang="en-GB" sz="1100" b="1" i="0" u="none" strike="noStrike" cap="none">
                <a:solidFill>
                  <a:schemeClr val="dk2"/>
                </a:solidFill>
                <a:latin typeface="Lato"/>
                <a:ea typeface="Lato"/>
                <a:cs typeface="Lato"/>
                <a:sym typeface="Lato"/>
              </a:rPr>
              <a:t>Quantify Molecular Interactions: </a:t>
            </a:r>
            <a:r>
              <a:rPr lang="en-GB" sz="1100" b="0" i="0" u="none" strike="noStrike" cap="none">
                <a:solidFill>
                  <a:schemeClr val="dk2"/>
                </a:solidFill>
                <a:latin typeface="Lato"/>
                <a:ea typeface="Lato"/>
                <a:cs typeface="Lato"/>
                <a:sym typeface="Lato"/>
              </a:rPr>
              <a:t>Use automated docking (AutoDock Vina) to measure each cancer drug’s active torsional sites with the target cancer protein, and refine binding‑affinity predictions via a hybrid quantum‑classical CNN.</a:t>
            </a:r>
            <a:endParaRPr sz="1100" b="0" i="0" u="none" strike="noStrike" cap="none">
              <a:solidFill>
                <a:schemeClr val="dk2"/>
              </a:solidFill>
              <a:latin typeface="Lato"/>
              <a:ea typeface="Lato"/>
              <a:cs typeface="Lato"/>
              <a:sym typeface="Lato"/>
            </a:endParaRPr>
          </a:p>
          <a:p>
            <a:pPr marL="457200" marR="0" lvl="0" indent="-298450" algn="l" rtl="0">
              <a:lnSpc>
                <a:spcPct val="115000"/>
              </a:lnSpc>
              <a:spcBef>
                <a:spcPts val="1200"/>
              </a:spcBef>
              <a:spcAft>
                <a:spcPts val="0"/>
              </a:spcAft>
              <a:buClr>
                <a:srgbClr val="000000"/>
              </a:buClr>
              <a:buSzPts val="1100"/>
              <a:buFont typeface="Arial"/>
              <a:buAutoNum type="arabicPeriod"/>
            </a:pPr>
            <a:r>
              <a:rPr lang="en-GB" sz="1100" b="1" i="0" u="none" strike="noStrike" cap="none">
                <a:solidFill>
                  <a:schemeClr val="dk2"/>
                </a:solidFill>
                <a:latin typeface="Lato"/>
                <a:ea typeface="Lato"/>
                <a:cs typeface="Lato"/>
                <a:sym typeface="Lato"/>
              </a:rPr>
              <a:t>Assess Safety and Pharmacokinetics: </a:t>
            </a:r>
            <a:r>
              <a:rPr lang="en-GB" sz="1100" b="0" i="0" u="none" strike="noStrike" cap="none">
                <a:solidFill>
                  <a:schemeClr val="dk2"/>
                </a:solidFill>
                <a:latin typeface="Lato"/>
                <a:ea typeface="Lato"/>
                <a:cs typeface="Lato"/>
                <a:sym typeface="Lato"/>
              </a:rPr>
              <a:t>Predict key ADMET properties (absorption, distribution, metabolism, excretion, toxicity) for each drug using an XGBoost model, ensuring both efficacy and patient safety.</a:t>
            </a:r>
            <a:endParaRPr sz="1100" b="0" i="0" u="none" strike="noStrike" cap="none">
              <a:solidFill>
                <a:schemeClr val="dk2"/>
              </a:solidFill>
              <a:latin typeface="Lato"/>
              <a:ea typeface="Lato"/>
              <a:cs typeface="Lato"/>
              <a:sym typeface="Lato"/>
            </a:endParaRPr>
          </a:p>
          <a:p>
            <a:pPr marL="457200" marR="0" lvl="0" indent="-298450" algn="l" rtl="0">
              <a:lnSpc>
                <a:spcPct val="115000"/>
              </a:lnSpc>
              <a:spcBef>
                <a:spcPts val="1200"/>
              </a:spcBef>
              <a:spcAft>
                <a:spcPts val="0"/>
              </a:spcAft>
              <a:buClr>
                <a:srgbClr val="000000"/>
              </a:buClr>
              <a:buSzPts val="1100"/>
              <a:buFont typeface="Arial"/>
              <a:buAutoNum type="arabicPeriod"/>
            </a:pPr>
            <a:r>
              <a:rPr lang="en-GB" sz="1100" b="1" i="0" u="none" strike="noStrike" cap="none">
                <a:solidFill>
                  <a:schemeClr val="dk2"/>
                </a:solidFill>
                <a:latin typeface="Lato"/>
                <a:ea typeface="Lato"/>
                <a:cs typeface="Lato"/>
                <a:sym typeface="Lato"/>
              </a:rPr>
              <a:t>Integrate Metrics into Personalized Rankings: </a:t>
            </a:r>
            <a:r>
              <a:rPr lang="en-GB" sz="1100" b="0" i="0" u="none" strike="noStrike" cap="none">
                <a:solidFill>
                  <a:schemeClr val="dk2"/>
                </a:solidFill>
                <a:latin typeface="Lato"/>
                <a:ea typeface="Lato"/>
                <a:cs typeface="Lato"/>
                <a:sym typeface="Lato"/>
              </a:rPr>
              <a:t>Evaluate drug–drug interaction risk via molecular similarity, then combine docking scores, binding affinities, ADMET profiles, and DDI risk into a unified TOPSIS score to rank the best cancer–co‑morbid drug pairs for truly personalized therapy.</a:t>
            </a:r>
            <a:endParaRPr sz="11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2"/>
          <p:cNvPicPr preferRelativeResize="0"/>
          <p:nvPr/>
        </p:nvPicPr>
        <p:blipFill rotWithShape="1">
          <a:blip r:embed="rId3">
            <a:alphaModFix/>
          </a:blip>
          <a:srcRect/>
          <a:stretch/>
        </p:blipFill>
        <p:spPr>
          <a:xfrm>
            <a:off x="554925" y="623550"/>
            <a:ext cx="3002924" cy="1576901"/>
          </a:xfrm>
          <a:prstGeom prst="rect">
            <a:avLst/>
          </a:prstGeom>
          <a:noFill/>
          <a:ln>
            <a:noFill/>
          </a:ln>
        </p:spPr>
      </p:pic>
      <p:pic>
        <p:nvPicPr>
          <p:cNvPr id="329" name="Google Shape;329;p42"/>
          <p:cNvPicPr preferRelativeResize="0"/>
          <p:nvPr/>
        </p:nvPicPr>
        <p:blipFill rotWithShape="1">
          <a:blip r:embed="rId4">
            <a:alphaModFix/>
          </a:blip>
          <a:srcRect/>
          <a:stretch/>
        </p:blipFill>
        <p:spPr>
          <a:xfrm>
            <a:off x="501112" y="2579250"/>
            <a:ext cx="2286950" cy="2268500"/>
          </a:xfrm>
          <a:prstGeom prst="rect">
            <a:avLst/>
          </a:prstGeom>
          <a:noFill/>
          <a:ln>
            <a:noFill/>
          </a:ln>
        </p:spPr>
      </p:pic>
      <p:pic>
        <p:nvPicPr>
          <p:cNvPr id="330" name="Google Shape;330;p42"/>
          <p:cNvPicPr preferRelativeResize="0"/>
          <p:nvPr/>
        </p:nvPicPr>
        <p:blipFill rotWithShape="1">
          <a:blip r:embed="rId5">
            <a:alphaModFix/>
          </a:blip>
          <a:srcRect/>
          <a:stretch/>
        </p:blipFill>
        <p:spPr>
          <a:xfrm>
            <a:off x="5507600" y="2627575"/>
            <a:ext cx="3439026" cy="2076650"/>
          </a:xfrm>
          <a:prstGeom prst="rect">
            <a:avLst/>
          </a:prstGeom>
          <a:noFill/>
          <a:ln>
            <a:noFill/>
          </a:ln>
        </p:spPr>
      </p:pic>
      <p:sp>
        <p:nvSpPr>
          <p:cNvPr id="331" name="Google Shape;331;p42"/>
          <p:cNvSpPr txBox="1"/>
          <p:nvPr/>
        </p:nvSpPr>
        <p:spPr>
          <a:xfrm>
            <a:off x="4076150" y="1153750"/>
            <a:ext cx="27984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b="0" i="0" u="none" strike="noStrike" cap="none">
                <a:solidFill>
                  <a:schemeClr val="accent1"/>
                </a:solidFill>
                <a:latin typeface="Lato"/>
                <a:ea typeface="Lato"/>
                <a:cs typeface="Lato"/>
                <a:sym typeface="Lato"/>
              </a:rPr>
              <a:t> (1)  .pdb file of drug and protein.</a:t>
            </a:r>
            <a:endParaRPr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300">
                <a:solidFill>
                  <a:schemeClr val="accent1"/>
                </a:solidFill>
                <a:latin typeface="Lato"/>
                <a:ea typeface="Lato"/>
                <a:cs typeface="Lato"/>
                <a:sym typeface="Lato"/>
              </a:rPr>
              <a:t>(2</a:t>
            </a:r>
            <a:r>
              <a:rPr lang="en-GB" sz="1300" b="0" i="0" u="none" strike="noStrike" cap="none">
                <a:solidFill>
                  <a:schemeClr val="accent1"/>
                </a:solidFill>
                <a:latin typeface="Lato"/>
                <a:ea typeface="Lato"/>
                <a:cs typeface="Lato"/>
                <a:sym typeface="Lato"/>
              </a:rPr>
              <a:t>) Conversion of .pdb to .pdbqt for docking</a:t>
            </a:r>
            <a:endParaRPr sz="1300" b="0" i="0" u="none" strike="noStrike" cap="none">
              <a:solidFill>
                <a:schemeClr val="accent1"/>
              </a:solidFill>
              <a:latin typeface="Lato"/>
              <a:ea typeface="Lato"/>
              <a:cs typeface="Lato"/>
              <a:sym typeface="Lato"/>
            </a:endParaRPr>
          </a:p>
        </p:txBody>
      </p:sp>
      <p:cxnSp>
        <p:nvCxnSpPr>
          <p:cNvPr id="332" name="Google Shape;332;p42"/>
          <p:cNvCxnSpPr/>
          <p:nvPr/>
        </p:nvCxnSpPr>
        <p:spPr>
          <a:xfrm rot="10800000">
            <a:off x="3794400" y="1330200"/>
            <a:ext cx="227400" cy="0"/>
          </a:xfrm>
          <a:prstGeom prst="straightConnector1">
            <a:avLst/>
          </a:prstGeom>
          <a:noFill/>
          <a:ln w="9525" cap="flat" cmpd="sng">
            <a:solidFill>
              <a:schemeClr val="dk2"/>
            </a:solidFill>
            <a:prstDash val="solid"/>
            <a:round/>
            <a:headEnd type="none" w="sm" len="sm"/>
            <a:tailEnd type="triangle" w="med" len="med"/>
          </a:ln>
        </p:spPr>
      </p:cxnSp>
      <p:sp>
        <p:nvSpPr>
          <p:cNvPr id="333" name="Google Shape;333;p42"/>
          <p:cNvSpPr txBox="1"/>
          <p:nvPr/>
        </p:nvSpPr>
        <p:spPr>
          <a:xfrm>
            <a:off x="3283025" y="3297775"/>
            <a:ext cx="1830000" cy="2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300" b="0" i="0" u="none" strike="noStrike" cap="none">
                <a:solidFill>
                  <a:schemeClr val="accent1"/>
                </a:solidFill>
                <a:latin typeface="Lato"/>
                <a:ea typeface="Lato"/>
                <a:cs typeface="Lato"/>
                <a:sym typeface="Lato"/>
              </a:rPr>
              <a:t>(3) Grid Box construction to focus relevant regions of protein.</a:t>
            </a:r>
            <a:endParaRPr sz="13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300" b="0" i="0" u="none" strike="noStrike" cap="none">
                <a:solidFill>
                  <a:schemeClr val="accent1"/>
                </a:solidFill>
                <a:latin typeface="Lato"/>
                <a:ea typeface="Lato"/>
                <a:cs typeface="Lato"/>
                <a:sym typeface="Lato"/>
              </a:rPr>
              <a:t>(4) Docking </a:t>
            </a:r>
            <a:endParaRPr sz="1300" b="0" i="0" u="none" strike="noStrike" cap="none">
              <a:solidFill>
                <a:schemeClr val="accent1"/>
              </a:solidFill>
              <a:latin typeface="Lato"/>
              <a:ea typeface="Lato"/>
              <a:cs typeface="Lato"/>
              <a:sym typeface="Lato"/>
            </a:endParaRPr>
          </a:p>
        </p:txBody>
      </p:sp>
      <p:cxnSp>
        <p:nvCxnSpPr>
          <p:cNvPr id="334" name="Google Shape;334;p42"/>
          <p:cNvCxnSpPr/>
          <p:nvPr/>
        </p:nvCxnSpPr>
        <p:spPr>
          <a:xfrm rot="10800000">
            <a:off x="2921838" y="3572875"/>
            <a:ext cx="227400" cy="0"/>
          </a:xfrm>
          <a:prstGeom prst="straightConnector1">
            <a:avLst/>
          </a:prstGeom>
          <a:noFill/>
          <a:ln w="9525" cap="flat" cmpd="sng">
            <a:solidFill>
              <a:schemeClr val="dk2"/>
            </a:solidFill>
            <a:prstDash val="solid"/>
            <a:round/>
            <a:headEnd type="none" w="sm" len="sm"/>
            <a:tailEnd type="triangle" w="med" len="med"/>
          </a:ln>
        </p:spPr>
      </p:cxnSp>
      <p:cxnSp>
        <p:nvCxnSpPr>
          <p:cNvPr id="335" name="Google Shape;335;p42"/>
          <p:cNvCxnSpPr/>
          <p:nvPr/>
        </p:nvCxnSpPr>
        <p:spPr>
          <a:xfrm rot="10800000" flipH="1">
            <a:off x="5032550" y="3566725"/>
            <a:ext cx="246300" cy="3300"/>
          </a:xfrm>
          <a:prstGeom prst="straightConnector1">
            <a:avLst/>
          </a:prstGeom>
          <a:noFill/>
          <a:ln w="9525" cap="flat" cmpd="sng">
            <a:solidFill>
              <a:schemeClr val="dk2"/>
            </a:solidFill>
            <a:prstDash val="solid"/>
            <a:round/>
            <a:headEnd type="none" w="sm" len="sm"/>
            <a:tailEnd type="triangle" w="med" len="med"/>
          </a:ln>
        </p:spPr>
      </p:cxnSp>
      <p:sp>
        <p:nvSpPr>
          <p:cNvPr id="336" name="Google Shape;336;p42"/>
          <p:cNvSpPr txBox="1"/>
          <p:nvPr/>
        </p:nvSpPr>
        <p:spPr>
          <a:xfrm>
            <a:off x="271325" y="55800"/>
            <a:ext cx="4012200" cy="3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i="1">
                <a:solidFill>
                  <a:schemeClr val="dk2"/>
                </a:solidFill>
                <a:latin typeface="Lato"/>
                <a:ea typeface="Lato"/>
                <a:cs typeface="Lato"/>
                <a:sym typeface="Lato"/>
              </a:rPr>
              <a:t>Manual docking using Vina</a:t>
            </a:r>
            <a:endParaRPr sz="1600" b="1" i="1">
              <a:solidFill>
                <a:schemeClr val="dk2"/>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p:nvPr/>
        </p:nvSpPr>
        <p:spPr>
          <a:xfrm>
            <a:off x="191050" y="572600"/>
            <a:ext cx="8498700" cy="437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200" b="0" i="0" u="none" strike="noStrike" cap="none">
                <a:solidFill>
                  <a:srgbClr val="FF0000"/>
                </a:solidFill>
                <a:latin typeface="Lato"/>
                <a:ea typeface="Lato"/>
                <a:cs typeface="Lato"/>
                <a:sym typeface="Lato"/>
              </a:rPr>
              <a:t>It is responsible for </a:t>
            </a:r>
            <a:r>
              <a:rPr lang="en-GB" sz="1200" b="1" i="0" u="sng" strike="noStrike" cap="none">
                <a:solidFill>
                  <a:srgbClr val="FF0000"/>
                </a:solidFill>
                <a:latin typeface="Lato"/>
                <a:ea typeface="Lato"/>
                <a:cs typeface="Lato"/>
                <a:sym typeface="Lato"/>
              </a:rPr>
              <a:t>simulating the interaction between drug molecules and target proteins</a:t>
            </a:r>
            <a:r>
              <a:rPr lang="en-GB" sz="1200" b="1" i="0" u="none" strike="noStrike" cap="none">
                <a:solidFill>
                  <a:srgbClr val="FF0000"/>
                </a:solidFill>
                <a:latin typeface="Lato"/>
                <a:ea typeface="Lato"/>
                <a:cs typeface="Lato"/>
                <a:sym typeface="Lato"/>
              </a:rPr>
              <a:t>, </a:t>
            </a:r>
            <a:r>
              <a:rPr lang="en-GB" sz="1200" b="0" i="0" u="none" strike="noStrike" cap="none">
                <a:solidFill>
                  <a:srgbClr val="FF0000"/>
                </a:solidFill>
                <a:latin typeface="Lato"/>
                <a:ea typeface="Lato"/>
                <a:cs typeface="Lato"/>
                <a:sym typeface="Lato"/>
              </a:rPr>
              <a:t>predicting their </a:t>
            </a:r>
            <a:r>
              <a:rPr lang="en-GB" sz="1200" b="1" i="0" u="none" strike="noStrike" cap="none">
                <a:solidFill>
                  <a:srgbClr val="FF0000"/>
                </a:solidFill>
                <a:latin typeface="Lato"/>
                <a:ea typeface="Lato"/>
                <a:cs typeface="Lato"/>
                <a:sym typeface="Lato"/>
              </a:rPr>
              <a:t>binding affinities </a:t>
            </a:r>
            <a:r>
              <a:rPr lang="en-GB" sz="1200" b="1">
                <a:solidFill>
                  <a:srgbClr val="FF0000"/>
                </a:solidFill>
                <a:latin typeface="Lato"/>
                <a:ea typeface="Lato"/>
                <a:cs typeface="Lato"/>
                <a:sym typeface="Lato"/>
              </a:rPr>
              <a:t>,</a:t>
            </a:r>
            <a:r>
              <a:rPr lang="en-GB" sz="1200" b="1" i="0" u="none" strike="noStrike" cap="none">
                <a:solidFill>
                  <a:srgbClr val="FF0000"/>
                </a:solidFill>
                <a:latin typeface="Lato"/>
                <a:ea typeface="Lato"/>
                <a:cs typeface="Lato"/>
                <a:sym typeface="Lato"/>
              </a:rPr>
              <a:t> most stable binding poses</a:t>
            </a:r>
            <a:r>
              <a:rPr lang="en-GB" sz="1200" b="1">
                <a:solidFill>
                  <a:srgbClr val="FF0000"/>
                </a:solidFill>
                <a:latin typeface="Lato"/>
                <a:ea typeface="Lato"/>
                <a:cs typeface="Lato"/>
                <a:sym typeface="Lato"/>
              </a:rPr>
              <a:t> and number of active torsions</a:t>
            </a:r>
            <a:endParaRPr sz="1200" b="1" i="0" u="none" strike="noStrike" cap="none">
              <a:solidFill>
                <a:srgbClr val="FF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accent1"/>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Methodology:</a:t>
            </a:r>
            <a:endParaRPr sz="13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500"/>
              <a:buFont typeface="Arial"/>
              <a:buNone/>
            </a:pPr>
            <a:endParaRPr sz="5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PREPARING INPUT:</a:t>
            </a:r>
            <a:r>
              <a:rPr lang="en-GB" sz="1000" b="0" i="0" u="none" strike="noStrike" cap="none">
                <a:solidFill>
                  <a:schemeClr val="dk1"/>
                </a:solidFill>
                <a:latin typeface="Lato"/>
                <a:ea typeface="Lato"/>
                <a:cs typeface="Lato"/>
                <a:sym typeface="Lato"/>
              </a:rPr>
              <a:t>   </a:t>
            </a:r>
            <a:endParaRPr sz="10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Convert the PDB file  for drug and protein to PDBQT format which is necessary for docking.</a:t>
            </a: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Lato"/>
              <a:ea typeface="Lato"/>
              <a:cs typeface="Lato"/>
              <a:sym typeface="Lato"/>
            </a:endParaRPr>
          </a:p>
          <a:p>
            <a:pPr marL="165100" marR="0" lvl="0" indent="0" algn="l" rtl="0">
              <a:lnSpc>
                <a:spcPct val="100000"/>
              </a:lnSpc>
              <a:spcBef>
                <a:spcPts val="0"/>
              </a:spcBef>
              <a:spcAft>
                <a:spcPts val="0"/>
              </a:spcAft>
              <a:buClr>
                <a:srgbClr val="000000"/>
              </a:buClr>
              <a:buSzPts val="1000"/>
              <a:buFont typeface="Lato"/>
              <a:buNone/>
            </a:pPr>
            <a:r>
              <a:rPr lang="en-GB" sz="1000" b="0" i="0" u="none" strike="noStrike" cap="none">
                <a:solidFill>
                  <a:srgbClr val="000000"/>
                </a:solidFill>
                <a:latin typeface="Lato"/>
                <a:ea typeface="Lato"/>
                <a:cs typeface="Lato"/>
                <a:sym typeface="Lato"/>
              </a:rPr>
              <a:t>1. Using </a:t>
            </a:r>
            <a:r>
              <a:rPr lang="en-GB" sz="1000" b="0" i="0" u="none" strike="noStrike" cap="none">
                <a:solidFill>
                  <a:srgbClr val="E06666"/>
                </a:solidFill>
                <a:latin typeface="Lato"/>
                <a:ea typeface="Lato"/>
                <a:cs typeface="Lato"/>
                <a:sym typeface="Lato"/>
              </a:rPr>
              <a:t>AutoDockTools in MGLTools</a:t>
            </a:r>
            <a:r>
              <a:rPr lang="en-GB" sz="1000" b="0" i="0" u="none" strike="noStrike" cap="none">
                <a:solidFill>
                  <a:srgbClr val="000000"/>
                </a:solidFill>
                <a:latin typeface="Lato"/>
                <a:ea typeface="Lato"/>
                <a:cs typeface="Lato"/>
                <a:sym typeface="Lato"/>
              </a:rPr>
              <a:t>, the protein is preprocessed by</a:t>
            </a:r>
            <a:endParaRPr sz="1000" b="0" i="0" u="none" strike="noStrike" cap="none">
              <a:solidFill>
                <a:srgbClr val="000000"/>
              </a:solidFill>
              <a:latin typeface="Lato"/>
              <a:ea typeface="Lato"/>
              <a:cs typeface="Lato"/>
              <a:sym typeface="Lato"/>
            </a:endParaRPr>
          </a:p>
          <a:p>
            <a:pPr marL="914400" marR="0" lvl="0" indent="-292100" algn="l" rtl="0">
              <a:lnSpc>
                <a:spcPct val="100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Removing water molecules</a:t>
            </a:r>
            <a:endParaRPr sz="1000" b="0" i="0" u="none" strike="noStrike" cap="none">
              <a:solidFill>
                <a:srgbClr val="000000"/>
              </a:solidFill>
              <a:latin typeface="Lato"/>
              <a:ea typeface="Lato"/>
              <a:cs typeface="Lato"/>
              <a:sym typeface="Lato"/>
            </a:endParaRPr>
          </a:p>
          <a:p>
            <a:pPr marL="914400" marR="0" lvl="0" indent="-292100" algn="l" rtl="0">
              <a:lnSpc>
                <a:spcPct val="100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Adding polar hydrogens </a:t>
            </a:r>
            <a:endParaRPr sz="1000" b="0" i="0" u="none" strike="noStrike" cap="none">
              <a:solidFill>
                <a:srgbClr val="000000"/>
              </a:solidFill>
              <a:latin typeface="Lato"/>
              <a:ea typeface="Lato"/>
              <a:cs typeface="Lato"/>
              <a:sym typeface="Lato"/>
            </a:endParaRPr>
          </a:p>
          <a:p>
            <a:pPr marL="914400" marR="0" lvl="0" indent="-292100" algn="l" rtl="0">
              <a:lnSpc>
                <a:spcPct val="100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Adding Kollman charges </a:t>
            </a:r>
            <a:endParaRPr sz="10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165100" marR="0" lvl="0" indent="0" algn="l" rtl="0">
              <a:lnSpc>
                <a:spcPct val="100000"/>
              </a:lnSpc>
              <a:spcBef>
                <a:spcPts val="0"/>
              </a:spcBef>
              <a:spcAft>
                <a:spcPts val="0"/>
              </a:spcAft>
              <a:buClr>
                <a:srgbClr val="000000"/>
              </a:buClr>
              <a:buSzPts val="1000"/>
              <a:buFont typeface="Lato"/>
              <a:buNone/>
            </a:pPr>
            <a:r>
              <a:rPr lang="en-GB" sz="1000" b="0" i="0" u="none" strike="noStrike" cap="none">
                <a:solidFill>
                  <a:srgbClr val="000000"/>
                </a:solidFill>
                <a:latin typeface="Lato"/>
                <a:ea typeface="Lato"/>
                <a:cs typeface="Lato"/>
                <a:sym typeface="Lato"/>
              </a:rPr>
              <a:t>2. Similarly, the drug molecule, obtained in PDB format, is converted into a PDBQT file using </a:t>
            </a:r>
            <a:r>
              <a:rPr lang="en-GB" sz="1000" b="0" i="0" u="none" strike="noStrike" cap="none">
                <a:solidFill>
                  <a:srgbClr val="E06666"/>
                </a:solidFill>
                <a:latin typeface="Lato"/>
                <a:ea typeface="Lato"/>
                <a:cs typeface="Lato"/>
                <a:sym typeface="Lato"/>
              </a:rPr>
              <a:t>PyMOL</a:t>
            </a:r>
            <a:r>
              <a:rPr lang="en-GB" sz="1000" b="0" i="0" u="none" strike="noStrike" cap="none">
                <a:solidFill>
                  <a:srgbClr val="000000"/>
                </a:solidFill>
                <a:latin typeface="Lato"/>
                <a:ea typeface="Lato"/>
                <a:cs typeface="Lato"/>
                <a:sym typeface="Lato"/>
              </a:rPr>
              <a:t>, where</a:t>
            </a:r>
            <a:endParaRPr sz="1000" b="0" i="0" u="none" strike="noStrike" cap="none">
              <a:solidFill>
                <a:srgbClr val="000000"/>
              </a:solidFill>
              <a:latin typeface="Lato"/>
              <a:ea typeface="Lato"/>
              <a:cs typeface="Lato"/>
              <a:sym typeface="Lato"/>
            </a:endParaRPr>
          </a:p>
          <a:p>
            <a:pPr marL="914400" marR="0" lvl="0" indent="-292100" algn="l" rtl="0">
              <a:lnSpc>
                <a:spcPct val="100000"/>
              </a:lnSpc>
              <a:spcBef>
                <a:spcPts val="0"/>
              </a:spcBef>
              <a:spcAft>
                <a:spcPts val="0"/>
              </a:spcAft>
              <a:buClr>
                <a:srgbClr val="000000"/>
              </a:buClr>
              <a:buSzPts val="1000"/>
              <a:buFont typeface="Lato"/>
              <a:buChar char="●"/>
            </a:pPr>
            <a:r>
              <a:rPr lang="en-GB" sz="1000" b="0" i="0" u="none" strike="noStrike" cap="none">
                <a:solidFill>
                  <a:srgbClr val="000000"/>
                </a:solidFill>
                <a:latin typeface="Lato"/>
                <a:ea typeface="Lato"/>
                <a:cs typeface="Lato"/>
                <a:sym typeface="Lato"/>
              </a:rPr>
              <a:t>Structure is optimized for docking</a:t>
            </a:r>
            <a:endParaRPr sz="10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16510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Lato"/>
                <a:ea typeface="Lato"/>
                <a:cs typeface="Lato"/>
                <a:sym typeface="Lato"/>
              </a:rPr>
              <a:t>3. The active site of the protein, where the drug is likely to bind, must be identified. A grid box is created around the active site using AutoDockTools, with specific coordinates (x, y, z). This </a:t>
            </a:r>
            <a:r>
              <a:rPr lang="en-GB" sz="1000" b="1" i="0" u="none" strike="noStrike" cap="none">
                <a:solidFill>
                  <a:schemeClr val="dk2"/>
                </a:solidFill>
                <a:latin typeface="Lato"/>
                <a:ea typeface="Lato"/>
                <a:cs typeface="Lato"/>
                <a:sym typeface="Lato"/>
              </a:rPr>
              <a:t>grid box</a:t>
            </a:r>
            <a:r>
              <a:rPr lang="en-GB" sz="1000" b="0" i="0" u="none" strike="noStrike" cap="none">
                <a:solidFill>
                  <a:schemeClr val="dk2"/>
                </a:solidFill>
                <a:latin typeface="Lato"/>
                <a:ea typeface="Lato"/>
                <a:cs typeface="Lato"/>
                <a:sym typeface="Lato"/>
              </a:rPr>
              <a:t> defines the </a:t>
            </a:r>
            <a:r>
              <a:rPr lang="en-GB" sz="1000" b="1" i="0" u="none" strike="noStrike" cap="none">
                <a:solidFill>
                  <a:schemeClr val="dk2"/>
                </a:solidFill>
                <a:latin typeface="Lato"/>
                <a:ea typeface="Lato"/>
                <a:cs typeface="Lato"/>
                <a:sym typeface="Lato"/>
              </a:rPr>
              <a:t>search space for docking.</a:t>
            </a:r>
            <a:endParaRPr sz="1000" b="1"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Lato"/>
                <a:ea typeface="Lato"/>
                <a:cs typeface="Lato"/>
                <a:sym typeface="Lato"/>
              </a:rPr>
              <a:t>DOCKING: </a:t>
            </a:r>
            <a:endParaRPr sz="1000" b="1"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Lato"/>
                <a:ea typeface="Lato"/>
                <a:cs typeface="Lato"/>
                <a:sym typeface="Lato"/>
              </a:rPr>
              <a:t>Docking is done in AutoDock Vina, </a:t>
            </a:r>
            <a:r>
              <a:rPr lang="en-GB" sz="1000" b="0" i="0" u="none" strike="noStrike" cap="none">
                <a:solidFill>
                  <a:srgbClr val="000000"/>
                </a:solidFill>
                <a:latin typeface="Lato"/>
                <a:ea typeface="Lato"/>
                <a:cs typeface="Lato"/>
                <a:sym typeface="Lato"/>
              </a:rPr>
              <a:t>where the PDBQT files of the protein and drug, along with the grid box configuration, are input into the software. It evaluates multiple binding poses (9) of the drug within the protein’s active site, calculating a binding affinity score for</a:t>
            </a: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Lato"/>
                <a:ea typeface="Lato"/>
                <a:cs typeface="Lato"/>
                <a:sym typeface="Lato"/>
              </a:rPr>
              <a:t>each pose.</a:t>
            </a: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p:txBody>
      </p:sp>
      <p:sp>
        <p:nvSpPr>
          <p:cNvPr id="342" name="Google Shape;342;p43"/>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Lato"/>
                <a:ea typeface="Lato"/>
                <a:cs typeface="Lato"/>
                <a:sym typeface="Lato"/>
              </a:rPr>
              <a:t>Automation of Docking of Drug on Target’s Active Sites using V</a:t>
            </a:r>
            <a:r>
              <a:rPr lang="en-GB" sz="1500" b="1" i="1">
                <a:latin typeface="Lato"/>
                <a:ea typeface="Lato"/>
                <a:cs typeface="Lato"/>
                <a:sym typeface="Lato"/>
              </a:rPr>
              <a:t>ina</a:t>
            </a:r>
            <a:endParaRPr sz="1500" b="1" i="1" u="none" strike="noStrike" cap="none">
              <a:solidFill>
                <a:srgbClr val="000000"/>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i="1" u="none" strike="noStrike" cap="none">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title"/>
          </p:nvPr>
        </p:nvSpPr>
        <p:spPr>
          <a:xfrm>
            <a:off x="297225" y="579600"/>
            <a:ext cx="8793300" cy="4563900"/>
          </a:xfrm>
          <a:prstGeom prst="rect">
            <a:avLst/>
          </a:prstGeom>
          <a:solidFill>
            <a:schemeClr val="lt1"/>
          </a:solidFill>
          <a:ln>
            <a:noFill/>
          </a:ln>
        </p:spPr>
        <p:txBody>
          <a:bodyPr spcFirstLastPara="1" wrap="square" lIns="91425" tIns="91425" rIns="91425" bIns="91425" anchor="t" anchorCtr="0">
            <a:normAutofit fontScale="90000"/>
          </a:bodyPr>
          <a:lstStyle/>
          <a:p>
            <a:pPr marL="0" lvl="0" indent="0" algn="just" rtl="0">
              <a:lnSpc>
                <a:spcPct val="100000"/>
              </a:lnSpc>
              <a:spcBef>
                <a:spcPts val="1200"/>
              </a:spcBef>
              <a:spcAft>
                <a:spcPts val="0"/>
              </a:spcAft>
              <a:buSzPct val="218855"/>
              <a:buNone/>
            </a:pPr>
            <a:r>
              <a:rPr lang="en-GB" sz="1320" i="1">
                <a:solidFill>
                  <a:srgbClr val="000000"/>
                </a:solidFill>
                <a:latin typeface="Lato"/>
                <a:ea typeface="Lato"/>
                <a:cs typeface="Lato"/>
                <a:sym typeface="Lato"/>
              </a:rPr>
              <a:t>Input: Smile sequence</a:t>
            </a:r>
            <a:endParaRPr sz="1320" i="1">
              <a:solidFill>
                <a:srgbClr val="000000"/>
              </a:solidFill>
              <a:latin typeface="Lato"/>
              <a:ea typeface="Lato"/>
              <a:cs typeface="Lato"/>
              <a:sym typeface="Lato"/>
            </a:endParaRPr>
          </a:p>
          <a:p>
            <a:pPr marL="0" lvl="0" indent="0" algn="just" rtl="0">
              <a:lnSpc>
                <a:spcPct val="100000"/>
              </a:lnSpc>
              <a:spcBef>
                <a:spcPts val="1200"/>
              </a:spcBef>
              <a:spcAft>
                <a:spcPts val="0"/>
              </a:spcAft>
              <a:buSzPct val="218855"/>
              <a:buNone/>
            </a:pPr>
            <a:r>
              <a:rPr lang="en-GB" sz="1320" i="1">
                <a:solidFill>
                  <a:srgbClr val="000000"/>
                </a:solidFill>
                <a:latin typeface="Lato"/>
                <a:ea typeface="Lato"/>
                <a:cs typeface="Lato"/>
                <a:sym typeface="Lato"/>
              </a:rPr>
              <a:t>Output: Docking results</a:t>
            </a:r>
            <a:r>
              <a:rPr lang="en-GB" sz="1320" b="0" i="1">
                <a:solidFill>
                  <a:srgbClr val="000000"/>
                </a:solidFill>
                <a:latin typeface="Lato"/>
                <a:ea typeface="Lato"/>
                <a:cs typeface="Lato"/>
                <a:sym typeface="Lato"/>
              </a:rPr>
              <a:t> (Number of Active Torsions)</a:t>
            </a:r>
            <a:endParaRPr sz="1100" b="0" i="1">
              <a:solidFill>
                <a:srgbClr val="000000"/>
              </a:solidFill>
              <a:latin typeface="Lato"/>
              <a:ea typeface="Lato"/>
              <a:cs typeface="Lato"/>
              <a:sym typeface="Lato"/>
            </a:endParaRPr>
          </a:p>
          <a:p>
            <a:pPr marL="0" lvl="0" indent="0" algn="just" rtl="0">
              <a:lnSpc>
                <a:spcPct val="100000"/>
              </a:lnSpc>
              <a:spcBef>
                <a:spcPts val="1400"/>
              </a:spcBef>
              <a:spcAft>
                <a:spcPts val="0"/>
              </a:spcAft>
              <a:buSzPct val="222222"/>
              <a:buNone/>
            </a:pPr>
            <a:r>
              <a:rPr lang="en-GB" sz="1300">
                <a:solidFill>
                  <a:srgbClr val="000000"/>
                </a:solidFill>
                <a:latin typeface="Lato"/>
                <a:ea typeface="Lato"/>
                <a:cs typeface="Lato"/>
                <a:sym typeface="Lato"/>
              </a:rPr>
              <a:t>Step 1: Protein Preparation</a:t>
            </a:r>
            <a:endParaRPr sz="1300">
              <a:solidFill>
                <a:srgbClr val="000000"/>
              </a:solidFill>
              <a:latin typeface="Lato"/>
              <a:ea typeface="Lato"/>
              <a:cs typeface="Lato"/>
              <a:sym typeface="Lato"/>
            </a:endParaRPr>
          </a:p>
          <a:p>
            <a:pPr marL="457200" lvl="0" indent="-291465" algn="just" rtl="0">
              <a:lnSpc>
                <a:spcPct val="100000"/>
              </a:lnSpc>
              <a:spcBef>
                <a:spcPts val="1200"/>
              </a:spcBef>
              <a:spcAft>
                <a:spcPts val="0"/>
              </a:spcAft>
              <a:buClr>
                <a:srgbClr val="000000"/>
              </a:buClr>
              <a:buSzPct val="100000"/>
              <a:buFont typeface="Lato"/>
              <a:buAutoNum type="arabicPeriod"/>
            </a:pPr>
            <a:r>
              <a:rPr lang="en-GB" sz="1100">
                <a:solidFill>
                  <a:srgbClr val="000000"/>
                </a:solidFill>
                <a:latin typeface="Lato"/>
                <a:ea typeface="Lato"/>
                <a:cs typeface="Lato"/>
                <a:sym typeface="Lato"/>
              </a:rPr>
              <a:t>Download Protein PDB File</a:t>
            </a:r>
            <a:endParaRPr sz="110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Retrieve </a:t>
            </a:r>
            <a:r>
              <a:rPr lang="en-GB" sz="1100">
                <a:solidFill>
                  <a:srgbClr val="000000"/>
                </a:solidFill>
                <a:latin typeface="Lato"/>
                <a:ea typeface="Lato"/>
                <a:cs typeface="Lato"/>
                <a:sym typeface="Lato"/>
              </a:rPr>
              <a:t>PDB</a:t>
            </a:r>
            <a:r>
              <a:rPr lang="en-GB" sz="1100" b="0">
                <a:solidFill>
                  <a:srgbClr val="000000"/>
                </a:solidFill>
                <a:latin typeface="Lato"/>
                <a:ea typeface="Lato"/>
                <a:cs typeface="Lato"/>
                <a:sym typeface="Lato"/>
              </a:rPr>
              <a:t> structure from </a:t>
            </a:r>
            <a:r>
              <a:rPr lang="en-GB" sz="1100">
                <a:solidFill>
                  <a:srgbClr val="000000"/>
                </a:solidFill>
                <a:latin typeface="Lato"/>
                <a:ea typeface="Lato"/>
                <a:cs typeface="Lato"/>
                <a:sym typeface="Lato"/>
              </a:rPr>
              <a:t>RCSB PDB</a:t>
            </a:r>
            <a:r>
              <a:rPr lang="en-GB" sz="1100" b="0">
                <a:solidFill>
                  <a:srgbClr val="000000"/>
                </a:solidFill>
                <a:latin typeface="Lato"/>
                <a:ea typeface="Lato"/>
                <a:cs typeface="Lato"/>
                <a:sym typeface="Lato"/>
              </a:rPr>
              <a:t> based on </a:t>
            </a:r>
            <a:r>
              <a:rPr lang="en-GB" sz="1100">
                <a:solidFill>
                  <a:srgbClr val="000000"/>
                </a:solidFill>
                <a:latin typeface="Lato"/>
                <a:ea typeface="Lato"/>
                <a:cs typeface="Lato"/>
                <a:sym typeface="Lato"/>
              </a:rPr>
              <a:t>Protein ID</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If not found, check </a:t>
            </a:r>
            <a:r>
              <a:rPr lang="en-GB" sz="1100">
                <a:solidFill>
                  <a:srgbClr val="000000"/>
                </a:solidFill>
                <a:latin typeface="Lato"/>
                <a:ea typeface="Lato"/>
                <a:cs typeface="Lato"/>
                <a:sym typeface="Lato"/>
              </a:rPr>
              <a:t>AlphaFold</a:t>
            </a:r>
            <a:r>
              <a:rPr lang="en-GB" sz="1100" b="0">
                <a:solidFill>
                  <a:srgbClr val="000000"/>
                </a:solidFill>
                <a:latin typeface="Lato"/>
                <a:ea typeface="Lato"/>
                <a:cs typeface="Lato"/>
                <a:sym typeface="Lato"/>
              </a:rPr>
              <a:t> or </a:t>
            </a:r>
            <a:r>
              <a:rPr lang="en-GB" sz="1100">
                <a:solidFill>
                  <a:srgbClr val="000000"/>
                </a:solidFill>
                <a:latin typeface="Lato"/>
                <a:ea typeface="Lato"/>
                <a:cs typeface="Lato"/>
                <a:sym typeface="Lato"/>
              </a:rPr>
              <a:t>other sources</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Save it as </a:t>
            </a:r>
            <a:r>
              <a:rPr lang="en-GB" sz="1100" b="0">
                <a:solidFill>
                  <a:srgbClr val="188038"/>
                </a:solidFill>
                <a:latin typeface="Lato"/>
                <a:ea typeface="Lato"/>
                <a:cs typeface="Lato"/>
                <a:sym typeface="Lato"/>
              </a:rPr>
              <a:t>{protein_id}.pdb</a:t>
            </a:r>
            <a:r>
              <a:rPr lang="en-GB" sz="1100" b="0">
                <a:solidFill>
                  <a:srgbClr val="000000"/>
                </a:solidFill>
                <a:latin typeface="Lato"/>
                <a:ea typeface="Lato"/>
                <a:cs typeface="Lato"/>
                <a:sym typeface="Lato"/>
              </a:rPr>
              <a:t> in the </a:t>
            </a:r>
            <a:r>
              <a:rPr lang="en-GB" sz="1100">
                <a:solidFill>
                  <a:srgbClr val="000000"/>
                </a:solidFill>
                <a:latin typeface="Lato"/>
                <a:ea typeface="Lato"/>
                <a:cs typeface="Lato"/>
                <a:sym typeface="Lato"/>
              </a:rPr>
              <a:t>protein database folder</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457200" lvl="0" indent="-291465" algn="just" rtl="0">
              <a:lnSpc>
                <a:spcPct val="100000"/>
              </a:lnSpc>
              <a:spcBef>
                <a:spcPts val="0"/>
              </a:spcBef>
              <a:spcAft>
                <a:spcPts val="0"/>
              </a:spcAft>
              <a:buClr>
                <a:srgbClr val="000000"/>
              </a:buClr>
              <a:buSzPct val="100000"/>
              <a:buFont typeface="Lato"/>
              <a:buAutoNum type="arabicPeriod"/>
            </a:pPr>
            <a:r>
              <a:rPr lang="en-GB" sz="1100">
                <a:solidFill>
                  <a:srgbClr val="000000"/>
                </a:solidFill>
                <a:latin typeface="Lato"/>
                <a:ea typeface="Lato"/>
                <a:cs typeface="Lato"/>
                <a:sym typeface="Lato"/>
              </a:rPr>
              <a:t>Prepare Protein for Docking</a:t>
            </a:r>
            <a:endParaRPr sz="110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Lato"/>
              <a:buChar char="○"/>
            </a:pPr>
            <a:r>
              <a:rPr lang="en-GB" sz="1100" b="0">
                <a:solidFill>
                  <a:srgbClr val="000000"/>
                </a:solidFill>
                <a:latin typeface="Lato"/>
                <a:ea typeface="Lato"/>
                <a:cs typeface="Lato"/>
                <a:sym typeface="Lato"/>
              </a:rPr>
              <a:t>Remove water molecules.</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Lato"/>
              <a:buChar char="○"/>
            </a:pPr>
            <a:r>
              <a:rPr lang="en-GB" sz="1100" b="0">
                <a:solidFill>
                  <a:srgbClr val="000000"/>
                </a:solidFill>
                <a:latin typeface="Lato"/>
                <a:ea typeface="Lato"/>
                <a:cs typeface="Lato"/>
                <a:sym typeface="Lato"/>
              </a:rPr>
              <a:t>Add missing hydrogens.</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Convert PDB → </a:t>
            </a:r>
            <a:r>
              <a:rPr lang="en-GB" sz="1100">
                <a:solidFill>
                  <a:srgbClr val="000000"/>
                </a:solidFill>
                <a:latin typeface="Lato"/>
                <a:ea typeface="Lato"/>
                <a:cs typeface="Lato"/>
                <a:sym typeface="Lato"/>
              </a:rPr>
              <a:t>PDBQT</a:t>
            </a:r>
            <a:r>
              <a:rPr lang="en-GB" sz="1100" b="0">
                <a:solidFill>
                  <a:srgbClr val="000000"/>
                </a:solidFill>
                <a:latin typeface="Lato"/>
                <a:ea typeface="Lato"/>
                <a:cs typeface="Lato"/>
                <a:sym typeface="Lato"/>
              </a:rPr>
              <a:t> using </a:t>
            </a:r>
            <a:r>
              <a:rPr lang="en-GB" sz="1100">
                <a:solidFill>
                  <a:srgbClr val="000000"/>
                </a:solidFill>
                <a:latin typeface="Lato"/>
                <a:ea typeface="Lato"/>
                <a:cs typeface="Lato"/>
                <a:sym typeface="Lato"/>
              </a:rPr>
              <a:t>AutoDockTools</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Save as </a:t>
            </a:r>
            <a:r>
              <a:rPr lang="en-GB" sz="1100" b="0">
                <a:solidFill>
                  <a:srgbClr val="188038"/>
                </a:solidFill>
                <a:latin typeface="Lato"/>
                <a:ea typeface="Lato"/>
                <a:cs typeface="Lato"/>
                <a:sym typeface="Lato"/>
              </a:rPr>
              <a:t>{protein_id}.pdbqt</a:t>
            </a:r>
            <a:r>
              <a:rPr lang="en-GB" sz="1100" b="0">
                <a:solidFill>
                  <a:srgbClr val="000000"/>
                </a:solidFill>
                <a:latin typeface="Lato"/>
                <a:ea typeface="Lato"/>
                <a:cs typeface="Lato"/>
                <a:sym typeface="Lato"/>
              </a:rPr>
              <a:t> in the docking folder.</a:t>
            </a:r>
            <a:endParaRPr sz="1100" b="0">
              <a:solidFill>
                <a:srgbClr val="000000"/>
              </a:solidFill>
              <a:latin typeface="Lato"/>
              <a:ea typeface="Lato"/>
              <a:cs typeface="Lato"/>
              <a:sym typeface="Lato"/>
            </a:endParaRPr>
          </a:p>
          <a:p>
            <a:pPr marL="0" lvl="0" indent="0" algn="just" rtl="0">
              <a:lnSpc>
                <a:spcPct val="100000"/>
              </a:lnSpc>
              <a:spcBef>
                <a:spcPts val="1400"/>
              </a:spcBef>
              <a:spcAft>
                <a:spcPts val="0"/>
              </a:spcAft>
              <a:buSzPct val="222222"/>
              <a:buNone/>
            </a:pPr>
            <a:r>
              <a:rPr lang="en-GB" sz="1300">
                <a:solidFill>
                  <a:srgbClr val="000000"/>
                </a:solidFill>
                <a:latin typeface="Lato"/>
                <a:ea typeface="Lato"/>
                <a:cs typeface="Lato"/>
                <a:sym typeface="Lato"/>
              </a:rPr>
              <a:t>Step 2: Ligand Preparation</a:t>
            </a:r>
            <a:endParaRPr sz="1300">
              <a:solidFill>
                <a:srgbClr val="000000"/>
              </a:solidFill>
              <a:latin typeface="Lato"/>
              <a:ea typeface="Lato"/>
              <a:cs typeface="Lato"/>
              <a:sym typeface="Lato"/>
            </a:endParaRPr>
          </a:p>
          <a:p>
            <a:pPr marL="457200" lvl="0" indent="-291465" algn="just" rtl="0">
              <a:lnSpc>
                <a:spcPct val="100000"/>
              </a:lnSpc>
              <a:spcBef>
                <a:spcPts val="1200"/>
              </a:spcBef>
              <a:spcAft>
                <a:spcPts val="0"/>
              </a:spcAft>
              <a:buClr>
                <a:srgbClr val="000000"/>
              </a:buClr>
              <a:buSzPct val="100000"/>
              <a:buFont typeface="Lato"/>
              <a:buAutoNum type="arabicPeriod" startAt="3"/>
            </a:pPr>
            <a:r>
              <a:rPr lang="en-GB" sz="1100">
                <a:solidFill>
                  <a:srgbClr val="000000"/>
                </a:solidFill>
                <a:latin typeface="Lato"/>
                <a:ea typeface="Lato"/>
                <a:cs typeface="Lato"/>
                <a:sym typeface="Lato"/>
              </a:rPr>
              <a:t>Convert SMILES to 3D Ligand Structure</a:t>
            </a:r>
            <a:endParaRPr sz="110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Use </a:t>
            </a:r>
            <a:r>
              <a:rPr lang="en-GB" sz="1100">
                <a:solidFill>
                  <a:srgbClr val="000000"/>
                </a:solidFill>
                <a:latin typeface="Lato"/>
                <a:ea typeface="Lato"/>
                <a:cs typeface="Lato"/>
                <a:sym typeface="Lato"/>
              </a:rPr>
              <a:t>RDKit</a:t>
            </a:r>
            <a:r>
              <a:rPr lang="en-GB" sz="1100" b="0">
                <a:solidFill>
                  <a:srgbClr val="000000"/>
                </a:solidFill>
                <a:latin typeface="Lato"/>
                <a:ea typeface="Lato"/>
                <a:cs typeface="Lato"/>
                <a:sym typeface="Lato"/>
              </a:rPr>
              <a:t> to convert </a:t>
            </a:r>
            <a:r>
              <a:rPr lang="en-GB" sz="1100">
                <a:solidFill>
                  <a:srgbClr val="000000"/>
                </a:solidFill>
                <a:latin typeface="Lato"/>
                <a:ea typeface="Lato"/>
                <a:cs typeface="Lato"/>
                <a:sym typeface="Lato"/>
              </a:rPr>
              <a:t>SMILES → PDB</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Optimize 3D conformation using </a:t>
            </a:r>
            <a:r>
              <a:rPr lang="en-GB" sz="1100">
                <a:solidFill>
                  <a:srgbClr val="000000"/>
                </a:solidFill>
                <a:latin typeface="Lato"/>
                <a:ea typeface="Lato"/>
                <a:cs typeface="Lato"/>
                <a:sym typeface="Lato"/>
              </a:rPr>
              <a:t>ETKDG</a:t>
            </a:r>
            <a:r>
              <a:rPr lang="en-GB" sz="1100" b="0">
                <a:solidFill>
                  <a:srgbClr val="000000"/>
                </a:solidFill>
                <a:latin typeface="Lato"/>
                <a:ea typeface="Lato"/>
                <a:cs typeface="Lato"/>
                <a:sym typeface="Lato"/>
              </a:rPr>
              <a:t> algorithm.</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Save as </a:t>
            </a:r>
            <a:r>
              <a:rPr lang="en-GB" sz="1100" b="0">
                <a:solidFill>
                  <a:srgbClr val="188038"/>
                </a:solidFill>
                <a:latin typeface="Lato"/>
                <a:ea typeface="Lato"/>
                <a:cs typeface="Lato"/>
                <a:sym typeface="Lato"/>
              </a:rPr>
              <a:t>ligand.pdb</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457200" lvl="0" indent="-291465" algn="just" rtl="0">
              <a:lnSpc>
                <a:spcPct val="100000"/>
              </a:lnSpc>
              <a:spcBef>
                <a:spcPts val="0"/>
              </a:spcBef>
              <a:spcAft>
                <a:spcPts val="0"/>
              </a:spcAft>
              <a:buClr>
                <a:srgbClr val="000000"/>
              </a:buClr>
              <a:buSzPct val="100000"/>
              <a:buFont typeface="Lato"/>
              <a:buAutoNum type="arabicPeriod" startAt="3"/>
            </a:pPr>
            <a:r>
              <a:rPr lang="en-GB" sz="1100">
                <a:solidFill>
                  <a:srgbClr val="000000"/>
                </a:solidFill>
                <a:latin typeface="Lato"/>
                <a:ea typeface="Lato"/>
                <a:cs typeface="Lato"/>
                <a:sym typeface="Lato"/>
              </a:rPr>
              <a:t>Prepare Ligand for Docking</a:t>
            </a:r>
            <a:endParaRPr sz="110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Lato"/>
              <a:buChar char="○"/>
            </a:pPr>
            <a:r>
              <a:rPr lang="en-GB" sz="1100" b="0">
                <a:solidFill>
                  <a:srgbClr val="000000"/>
                </a:solidFill>
                <a:latin typeface="Lato"/>
                <a:ea typeface="Lato"/>
                <a:cs typeface="Lato"/>
                <a:sym typeface="Lato"/>
              </a:rPr>
              <a:t>Add hydrogens.</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Convert PDB → </a:t>
            </a:r>
            <a:r>
              <a:rPr lang="en-GB" sz="1100">
                <a:solidFill>
                  <a:srgbClr val="000000"/>
                </a:solidFill>
                <a:latin typeface="Lato"/>
                <a:ea typeface="Lato"/>
                <a:cs typeface="Lato"/>
                <a:sym typeface="Lato"/>
              </a:rPr>
              <a:t>PDBQT</a:t>
            </a:r>
            <a:r>
              <a:rPr lang="en-GB" sz="1100" b="0">
                <a:solidFill>
                  <a:srgbClr val="000000"/>
                </a:solidFill>
                <a:latin typeface="Lato"/>
                <a:ea typeface="Lato"/>
                <a:cs typeface="Lato"/>
                <a:sym typeface="Lato"/>
              </a:rPr>
              <a:t> using </a:t>
            </a:r>
            <a:r>
              <a:rPr lang="en-GB" sz="1100">
                <a:solidFill>
                  <a:srgbClr val="000000"/>
                </a:solidFill>
                <a:latin typeface="Lato"/>
                <a:ea typeface="Lato"/>
                <a:cs typeface="Lato"/>
                <a:sym typeface="Lato"/>
              </a:rPr>
              <a:t>AutoDockTools</a:t>
            </a:r>
            <a:r>
              <a:rPr lang="en-GB" sz="1100" b="0">
                <a:solidFill>
                  <a:srgbClr val="000000"/>
                </a:solidFill>
                <a:latin typeface="Lato"/>
                <a:ea typeface="Lato"/>
                <a:cs typeface="Lato"/>
                <a:sym typeface="Lato"/>
              </a:rPr>
              <a:t>.</a:t>
            </a:r>
            <a:endParaRPr sz="1100" b="0">
              <a:solidFill>
                <a:srgbClr val="000000"/>
              </a:solidFill>
              <a:latin typeface="Lato"/>
              <a:ea typeface="Lato"/>
              <a:cs typeface="Lato"/>
              <a:sym typeface="Lato"/>
            </a:endParaRPr>
          </a:p>
          <a:p>
            <a:pPr marL="914400" lvl="1" indent="-291465" algn="just" rtl="0">
              <a:lnSpc>
                <a:spcPct val="100000"/>
              </a:lnSpc>
              <a:spcBef>
                <a:spcPts val="0"/>
              </a:spcBef>
              <a:spcAft>
                <a:spcPts val="0"/>
              </a:spcAft>
              <a:buClr>
                <a:srgbClr val="000000"/>
              </a:buClr>
              <a:buSzPct val="100000"/>
              <a:buFont typeface="Arial"/>
              <a:buChar char="○"/>
            </a:pPr>
            <a:r>
              <a:rPr lang="en-GB" sz="1100" b="0">
                <a:solidFill>
                  <a:srgbClr val="000000"/>
                </a:solidFill>
                <a:latin typeface="Lato"/>
                <a:ea typeface="Lato"/>
                <a:cs typeface="Lato"/>
                <a:sym typeface="Lato"/>
              </a:rPr>
              <a:t>Save as </a:t>
            </a:r>
            <a:r>
              <a:rPr lang="en-GB" sz="1100" b="0">
                <a:solidFill>
                  <a:srgbClr val="188038"/>
                </a:solidFill>
                <a:latin typeface="Lato"/>
                <a:ea typeface="Lato"/>
                <a:cs typeface="Lato"/>
                <a:sym typeface="Lato"/>
              </a:rPr>
              <a:t>ligand.pdbqt</a:t>
            </a:r>
            <a:r>
              <a:rPr lang="en-GB" sz="1100" b="0">
                <a:solidFill>
                  <a:srgbClr val="000000"/>
                </a:solidFill>
                <a:latin typeface="Lato"/>
                <a:ea typeface="Lato"/>
                <a:cs typeface="Lato"/>
                <a:sym typeface="Lato"/>
              </a:rPr>
              <a:t> in the docking folder.</a:t>
            </a:r>
            <a:endParaRPr sz="1100" b="0">
              <a:solidFill>
                <a:srgbClr val="000000"/>
              </a:solidFill>
              <a:latin typeface="Lato"/>
              <a:ea typeface="Lato"/>
              <a:cs typeface="Lato"/>
              <a:sym typeface="Lato"/>
            </a:endParaRPr>
          </a:p>
          <a:p>
            <a:pPr marL="0" lvl="0" indent="0" algn="just" rtl="0">
              <a:lnSpc>
                <a:spcPct val="100000"/>
              </a:lnSpc>
              <a:spcBef>
                <a:spcPts val="1200"/>
              </a:spcBef>
              <a:spcAft>
                <a:spcPts val="0"/>
              </a:spcAft>
              <a:buSzPct val="262626"/>
              <a:buNone/>
            </a:pPr>
            <a:endParaRPr sz="1100">
              <a:solidFill>
                <a:srgbClr val="000000"/>
              </a:solidFill>
              <a:latin typeface="Lato"/>
              <a:ea typeface="Lato"/>
              <a:cs typeface="Lato"/>
              <a:sym typeface="Lato"/>
            </a:endParaRPr>
          </a:p>
          <a:p>
            <a:pPr marL="0" lvl="0" indent="0" algn="just" rtl="0">
              <a:lnSpc>
                <a:spcPct val="100000"/>
              </a:lnSpc>
              <a:spcBef>
                <a:spcPts val="1200"/>
              </a:spcBef>
              <a:spcAft>
                <a:spcPts val="0"/>
              </a:spcAft>
              <a:buSzPct val="240740"/>
              <a:buNone/>
            </a:pPr>
            <a:endParaRPr sz="1200">
              <a:latin typeface="Lato"/>
              <a:ea typeface="Lato"/>
              <a:cs typeface="Lato"/>
              <a:sym typeface="Lato"/>
            </a:endParaRPr>
          </a:p>
        </p:txBody>
      </p:sp>
      <p:sp>
        <p:nvSpPr>
          <p:cNvPr id="348" name="Google Shape;348;p44"/>
          <p:cNvSpPr txBox="1"/>
          <p:nvPr/>
        </p:nvSpPr>
        <p:spPr>
          <a:xfrm>
            <a:off x="343600" y="95150"/>
            <a:ext cx="5873100" cy="415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1400"/>
              </a:spcBef>
              <a:spcAft>
                <a:spcPts val="400"/>
              </a:spcAft>
              <a:buClr>
                <a:srgbClr val="000000"/>
              </a:buClr>
              <a:buSzPts val="1500"/>
              <a:buFont typeface="Arial"/>
              <a:buNone/>
            </a:pPr>
            <a:r>
              <a:rPr lang="en-GB" sz="1500" b="1" i="1" u="none" strike="noStrike" cap="none">
                <a:solidFill>
                  <a:srgbClr val="000000"/>
                </a:solidFill>
                <a:latin typeface="Lato"/>
                <a:ea typeface="Lato"/>
                <a:cs typeface="Lato"/>
                <a:sym typeface="Lato"/>
              </a:rPr>
              <a:t>Algorithm for Automated Docking Workflow</a:t>
            </a:r>
            <a:endParaRPr sz="1300" i="0" u="none" strike="noStrike" cap="none">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199225" y="511000"/>
            <a:ext cx="8817600" cy="4686900"/>
          </a:xfrm>
          <a:prstGeom prst="rect">
            <a:avLst/>
          </a:prstGeom>
          <a:solidFill>
            <a:srgbClr val="FFFFFF"/>
          </a:solidFill>
          <a:ln>
            <a:noFill/>
          </a:ln>
        </p:spPr>
        <p:txBody>
          <a:bodyPr spcFirstLastPara="1" wrap="square" lIns="91425" tIns="91425" rIns="91425" bIns="91425" anchor="t" anchorCtr="0">
            <a:normAutofit/>
          </a:bodyPr>
          <a:lstStyle/>
          <a:p>
            <a:pPr marL="0" lvl="0" indent="0" algn="just" rtl="0">
              <a:lnSpc>
                <a:spcPct val="100000"/>
              </a:lnSpc>
              <a:spcBef>
                <a:spcPts val="1400"/>
              </a:spcBef>
              <a:spcAft>
                <a:spcPts val="0"/>
              </a:spcAft>
              <a:buSzPts val="2600"/>
              <a:buNone/>
            </a:pPr>
            <a:r>
              <a:rPr lang="en-GB" sz="1300">
                <a:solidFill>
                  <a:srgbClr val="000000"/>
                </a:solidFill>
                <a:latin typeface="Arial"/>
                <a:ea typeface="Arial"/>
                <a:cs typeface="Arial"/>
                <a:sym typeface="Arial"/>
              </a:rPr>
              <a:t>Step 3: Define Docking Grid</a:t>
            </a:r>
            <a:endParaRPr sz="1100">
              <a:solidFill>
                <a:srgbClr val="000000"/>
              </a:solidFill>
              <a:latin typeface="Arial"/>
              <a:ea typeface="Arial"/>
              <a:cs typeface="Arial"/>
              <a:sym typeface="Arial"/>
            </a:endParaRPr>
          </a:p>
          <a:p>
            <a:pPr marL="457200" lvl="0" indent="-298450" algn="just" rtl="0">
              <a:lnSpc>
                <a:spcPct val="100000"/>
              </a:lnSpc>
              <a:spcBef>
                <a:spcPts val="1200"/>
              </a:spcBef>
              <a:spcAft>
                <a:spcPts val="0"/>
              </a:spcAft>
              <a:buClr>
                <a:srgbClr val="000000"/>
              </a:buClr>
              <a:buSzPts val="1100"/>
              <a:buFont typeface="Arial"/>
              <a:buAutoNum type="arabicPeriod" startAt="5"/>
            </a:pPr>
            <a:r>
              <a:rPr lang="en-GB" sz="1100">
                <a:solidFill>
                  <a:srgbClr val="000000"/>
                </a:solidFill>
                <a:latin typeface="Arial"/>
                <a:ea typeface="Arial"/>
                <a:cs typeface="Arial"/>
                <a:sym typeface="Arial"/>
              </a:rPr>
              <a:t>Compute Binding Site Box</a:t>
            </a:r>
            <a:endParaRPr sz="110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Extract protein's </a:t>
            </a:r>
            <a:r>
              <a:rPr lang="en-GB" sz="1100">
                <a:solidFill>
                  <a:srgbClr val="000000"/>
                </a:solidFill>
                <a:latin typeface="Arial"/>
                <a:ea typeface="Arial"/>
                <a:cs typeface="Arial"/>
                <a:sym typeface="Arial"/>
              </a:rPr>
              <a:t>active site coordinates</a:t>
            </a:r>
            <a:r>
              <a:rPr lang="en-GB" sz="1100" b="0">
                <a:solidFill>
                  <a:srgbClr val="000000"/>
                </a:solidFill>
                <a:latin typeface="Arial"/>
                <a:ea typeface="Arial"/>
                <a:cs typeface="Arial"/>
                <a:sym typeface="Arial"/>
              </a:rPr>
              <a:t>.</a:t>
            </a:r>
            <a:endParaRPr sz="1100" b="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If binding site is unknown, compute </a:t>
            </a:r>
            <a:r>
              <a:rPr lang="en-GB" sz="1100">
                <a:solidFill>
                  <a:srgbClr val="000000"/>
                </a:solidFill>
                <a:latin typeface="Arial"/>
                <a:ea typeface="Arial"/>
                <a:cs typeface="Arial"/>
                <a:sym typeface="Arial"/>
              </a:rPr>
              <a:t>bounding box</a:t>
            </a:r>
            <a:r>
              <a:rPr lang="en-GB" sz="1100" b="0">
                <a:solidFill>
                  <a:srgbClr val="000000"/>
                </a:solidFill>
                <a:latin typeface="Arial"/>
                <a:ea typeface="Arial"/>
                <a:cs typeface="Arial"/>
                <a:sym typeface="Arial"/>
              </a:rPr>
              <a:t> based on the whole protein.</a:t>
            </a:r>
            <a:endParaRPr sz="1100" b="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Define docking </a:t>
            </a:r>
            <a:r>
              <a:rPr lang="en-GB" sz="1100">
                <a:solidFill>
                  <a:srgbClr val="000000"/>
                </a:solidFill>
                <a:latin typeface="Arial"/>
                <a:ea typeface="Arial"/>
                <a:cs typeface="Arial"/>
                <a:sym typeface="Arial"/>
              </a:rPr>
              <a:t>grid center</a:t>
            </a:r>
            <a:r>
              <a:rPr lang="en-GB" sz="1100" b="0">
                <a:solidFill>
                  <a:srgbClr val="000000"/>
                </a:solidFill>
                <a:latin typeface="Arial"/>
                <a:ea typeface="Arial"/>
                <a:cs typeface="Arial"/>
                <a:sym typeface="Arial"/>
              </a:rPr>
              <a:t> (</a:t>
            </a:r>
            <a:r>
              <a:rPr lang="en-GB" sz="1100" b="0">
                <a:solidFill>
                  <a:srgbClr val="188038"/>
                </a:solidFill>
                <a:latin typeface="Roboto Mono"/>
                <a:ea typeface="Roboto Mono"/>
                <a:cs typeface="Roboto Mono"/>
                <a:sym typeface="Roboto Mono"/>
              </a:rPr>
              <a:t>x, y, z</a:t>
            </a:r>
            <a:r>
              <a:rPr lang="en-GB" sz="1100" b="0">
                <a:solidFill>
                  <a:srgbClr val="000000"/>
                </a:solidFill>
                <a:latin typeface="Arial"/>
                <a:ea typeface="Arial"/>
                <a:cs typeface="Arial"/>
                <a:sym typeface="Arial"/>
              </a:rPr>
              <a:t>) and </a:t>
            </a:r>
            <a:r>
              <a:rPr lang="en-GB" sz="1100">
                <a:solidFill>
                  <a:srgbClr val="000000"/>
                </a:solidFill>
                <a:latin typeface="Arial"/>
                <a:ea typeface="Arial"/>
                <a:cs typeface="Arial"/>
                <a:sym typeface="Arial"/>
              </a:rPr>
              <a:t>size</a:t>
            </a:r>
            <a:r>
              <a:rPr lang="en-GB" sz="1100" b="0">
                <a:solidFill>
                  <a:srgbClr val="000000"/>
                </a:solidFill>
                <a:latin typeface="Arial"/>
                <a:ea typeface="Arial"/>
                <a:cs typeface="Arial"/>
                <a:sym typeface="Arial"/>
              </a:rPr>
              <a:t> (</a:t>
            </a:r>
            <a:r>
              <a:rPr lang="en-GB" sz="1100" b="0">
                <a:solidFill>
                  <a:srgbClr val="188038"/>
                </a:solidFill>
                <a:latin typeface="Roboto Mono"/>
                <a:ea typeface="Roboto Mono"/>
                <a:cs typeface="Roboto Mono"/>
                <a:sym typeface="Roboto Mono"/>
              </a:rPr>
              <a:t>size_x, size_y, size_z</a:t>
            </a:r>
            <a:r>
              <a:rPr lang="en-GB" sz="1100" b="0">
                <a:solidFill>
                  <a:srgbClr val="000000"/>
                </a:solidFill>
                <a:latin typeface="Arial"/>
                <a:ea typeface="Arial"/>
                <a:cs typeface="Arial"/>
                <a:sym typeface="Arial"/>
              </a:rPr>
              <a:t>).</a:t>
            </a:r>
            <a:endParaRPr sz="1100" b="0">
              <a:solidFill>
                <a:srgbClr val="000000"/>
              </a:solidFill>
              <a:latin typeface="Arial"/>
              <a:ea typeface="Arial"/>
              <a:cs typeface="Arial"/>
              <a:sym typeface="Arial"/>
            </a:endParaRPr>
          </a:p>
          <a:p>
            <a:pPr marL="0" lvl="0" indent="0" algn="just" rtl="0">
              <a:lnSpc>
                <a:spcPct val="100000"/>
              </a:lnSpc>
              <a:spcBef>
                <a:spcPts val="1400"/>
              </a:spcBef>
              <a:spcAft>
                <a:spcPts val="0"/>
              </a:spcAft>
              <a:buSzPts val="2600"/>
              <a:buNone/>
            </a:pPr>
            <a:r>
              <a:rPr lang="en-GB" sz="1300">
                <a:solidFill>
                  <a:srgbClr val="000000"/>
                </a:solidFill>
                <a:latin typeface="Arial"/>
                <a:ea typeface="Arial"/>
                <a:cs typeface="Arial"/>
                <a:sym typeface="Arial"/>
              </a:rPr>
              <a:t>Step 4: Docking Execution</a:t>
            </a:r>
            <a:endParaRPr sz="1300">
              <a:solidFill>
                <a:srgbClr val="000000"/>
              </a:solidFill>
              <a:latin typeface="Arial"/>
              <a:ea typeface="Arial"/>
              <a:cs typeface="Arial"/>
              <a:sym typeface="Arial"/>
            </a:endParaRPr>
          </a:p>
          <a:p>
            <a:pPr marL="457200" lvl="0" indent="-298450" algn="just" rtl="0">
              <a:lnSpc>
                <a:spcPct val="100000"/>
              </a:lnSpc>
              <a:spcBef>
                <a:spcPts val="1200"/>
              </a:spcBef>
              <a:spcAft>
                <a:spcPts val="0"/>
              </a:spcAft>
              <a:buClr>
                <a:srgbClr val="000000"/>
              </a:buClr>
              <a:buSzPts val="1100"/>
              <a:buFont typeface="Arial"/>
              <a:buAutoNum type="arabicPeriod" startAt="6"/>
            </a:pPr>
            <a:r>
              <a:rPr lang="en-GB" sz="1100">
                <a:solidFill>
                  <a:srgbClr val="000000"/>
                </a:solidFill>
                <a:latin typeface="Arial"/>
                <a:ea typeface="Arial"/>
                <a:cs typeface="Arial"/>
                <a:sym typeface="Arial"/>
              </a:rPr>
              <a:t>Run AutoDock Vina</a:t>
            </a:r>
            <a:endParaRPr sz="110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Execute </a:t>
            </a:r>
            <a:r>
              <a:rPr lang="en-GB" sz="1100">
                <a:solidFill>
                  <a:srgbClr val="000000"/>
                </a:solidFill>
                <a:latin typeface="Arial"/>
                <a:ea typeface="Arial"/>
                <a:cs typeface="Arial"/>
                <a:sym typeface="Arial"/>
              </a:rPr>
              <a:t>Vina</a:t>
            </a:r>
            <a:r>
              <a:rPr lang="en-GB" sz="1100" b="0">
                <a:solidFill>
                  <a:srgbClr val="000000"/>
                </a:solidFill>
                <a:latin typeface="Arial"/>
                <a:ea typeface="Arial"/>
                <a:cs typeface="Arial"/>
                <a:sym typeface="Arial"/>
              </a:rPr>
              <a:t> with:</a:t>
            </a:r>
            <a:endParaRPr sz="1100" b="0">
              <a:solidFill>
                <a:srgbClr val="000000"/>
              </a:solidFill>
              <a:latin typeface="Arial"/>
              <a:ea typeface="Arial"/>
              <a:cs typeface="Arial"/>
              <a:sym typeface="Arial"/>
            </a:endParaRPr>
          </a:p>
          <a:p>
            <a:pPr marL="1371600" lvl="2" indent="-298450" algn="just" rtl="0">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Receptor PDBQT</a:t>
            </a:r>
            <a:endParaRPr sz="1100">
              <a:solidFill>
                <a:srgbClr val="000000"/>
              </a:solidFill>
              <a:latin typeface="Arial"/>
              <a:ea typeface="Arial"/>
              <a:cs typeface="Arial"/>
              <a:sym typeface="Arial"/>
            </a:endParaRPr>
          </a:p>
          <a:p>
            <a:pPr marL="1371600" lvl="2" indent="-298450" algn="just" rtl="0">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Ligand PDBQT</a:t>
            </a:r>
            <a:endParaRPr sz="1100">
              <a:solidFill>
                <a:srgbClr val="000000"/>
              </a:solidFill>
              <a:latin typeface="Arial"/>
              <a:ea typeface="Arial"/>
              <a:cs typeface="Arial"/>
              <a:sym typeface="Arial"/>
            </a:endParaRPr>
          </a:p>
          <a:p>
            <a:pPr marL="1371600" lvl="2" indent="-298450" algn="just" rtl="0">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Grid center &amp; size</a:t>
            </a:r>
            <a:endParaRPr sz="1100">
              <a:solidFill>
                <a:srgbClr val="000000"/>
              </a:solidFill>
              <a:latin typeface="Arial"/>
              <a:ea typeface="Arial"/>
              <a:cs typeface="Arial"/>
              <a:sym typeface="Arial"/>
            </a:endParaRPr>
          </a:p>
          <a:p>
            <a:pPr marL="1371600" lvl="2" indent="-298450" algn="just" rtl="0">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Exhaustiveness level</a:t>
            </a:r>
            <a:endParaRPr sz="110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Generate </a:t>
            </a:r>
            <a:r>
              <a:rPr lang="en-GB" sz="1100">
                <a:solidFill>
                  <a:srgbClr val="000000"/>
                </a:solidFill>
                <a:latin typeface="Arial"/>
                <a:ea typeface="Arial"/>
                <a:cs typeface="Arial"/>
                <a:sym typeface="Arial"/>
              </a:rPr>
              <a:t>docked conformations</a:t>
            </a:r>
            <a:r>
              <a:rPr lang="en-GB" sz="1100" b="0">
                <a:solidFill>
                  <a:srgbClr val="000000"/>
                </a:solidFill>
                <a:latin typeface="Arial"/>
                <a:ea typeface="Arial"/>
                <a:cs typeface="Arial"/>
                <a:sym typeface="Arial"/>
              </a:rPr>
              <a:t> in </a:t>
            </a:r>
            <a:r>
              <a:rPr lang="en-GB" sz="1100" b="0">
                <a:solidFill>
                  <a:srgbClr val="188038"/>
                </a:solidFill>
                <a:latin typeface="Roboto Mono"/>
                <a:ea typeface="Roboto Mono"/>
                <a:cs typeface="Roboto Mono"/>
                <a:sym typeface="Roboto Mono"/>
              </a:rPr>
              <a:t>out.pdbqt</a:t>
            </a:r>
            <a:r>
              <a:rPr lang="en-GB" sz="1100" b="0">
                <a:solidFill>
                  <a:srgbClr val="000000"/>
                </a:solidFill>
                <a:latin typeface="Arial"/>
                <a:ea typeface="Arial"/>
                <a:cs typeface="Arial"/>
                <a:sym typeface="Arial"/>
              </a:rPr>
              <a:t>.</a:t>
            </a:r>
            <a:endParaRPr sz="1100" b="0">
              <a:solidFill>
                <a:srgbClr val="000000"/>
              </a:solidFill>
              <a:latin typeface="Arial"/>
              <a:ea typeface="Arial"/>
              <a:cs typeface="Arial"/>
              <a:sym typeface="Arial"/>
            </a:endParaRPr>
          </a:p>
          <a:p>
            <a:pPr marL="0" lvl="0" indent="0" algn="just" rtl="0">
              <a:lnSpc>
                <a:spcPct val="100000"/>
              </a:lnSpc>
              <a:spcBef>
                <a:spcPts val="1400"/>
              </a:spcBef>
              <a:spcAft>
                <a:spcPts val="0"/>
              </a:spcAft>
              <a:buSzPts val="2600"/>
              <a:buNone/>
            </a:pPr>
            <a:r>
              <a:rPr lang="en-GB" sz="1300">
                <a:solidFill>
                  <a:srgbClr val="000000"/>
                </a:solidFill>
                <a:latin typeface="Arial"/>
                <a:ea typeface="Arial"/>
                <a:cs typeface="Arial"/>
                <a:sym typeface="Arial"/>
              </a:rPr>
              <a:t>Step 5: Analyze Docking Results</a:t>
            </a:r>
            <a:endParaRPr sz="1300">
              <a:solidFill>
                <a:srgbClr val="000000"/>
              </a:solidFill>
              <a:latin typeface="Arial"/>
              <a:ea typeface="Arial"/>
              <a:cs typeface="Arial"/>
              <a:sym typeface="Arial"/>
            </a:endParaRPr>
          </a:p>
          <a:p>
            <a:pPr marL="457200" lvl="0" indent="-298450" algn="just" rtl="0">
              <a:lnSpc>
                <a:spcPct val="100000"/>
              </a:lnSpc>
              <a:spcBef>
                <a:spcPts val="1200"/>
              </a:spcBef>
              <a:spcAft>
                <a:spcPts val="0"/>
              </a:spcAft>
              <a:buClr>
                <a:srgbClr val="000000"/>
              </a:buClr>
              <a:buSzPts val="1100"/>
              <a:buFont typeface="Arial"/>
              <a:buAutoNum type="arabicPeriod" startAt="7"/>
            </a:pPr>
            <a:r>
              <a:rPr lang="en-GB" sz="1100">
                <a:solidFill>
                  <a:srgbClr val="000000"/>
                </a:solidFill>
                <a:latin typeface="Arial"/>
                <a:ea typeface="Arial"/>
                <a:cs typeface="Arial"/>
                <a:sym typeface="Arial"/>
              </a:rPr>
              <a:t>Extract Docking Scores</a:t>
            </a:r>
            <a:endParaRPr sz="1100">
              <a:solidFill>
                <a:srgbClr val="000000"/>
              </a:solidFill>
              <a:latin typeface="Arial"/>
              <a:ea typeface="Arial"/>
              <a:cs typeface="Arial"/>
              <a:sym typeface="Arial"/>
            </a:endParaRPr>
          </a:p>
          <a:p>
            <a:pPr marL="914400" lvl="1" indent="-298450" algn="just" rtl="0">
              <a:lnSpc>
                <a:spcPct val="100000"/>
              </a:lnSpc>
              <a:spcBef>
                <a:spcPts val="0"/>
              </a:spcBef>
              <a:spcAft>
                <a:spcPts val="0"/>
              </a:spcAft>
              <a:buClr>
                <a:srgbClr val="000000"/>
              </a:buClr>
              <a:buSzPts val="1100"/>
              <a:buFont typeface="Arial"/>
              <a:buChar char="○"/>
            </a:pPr>
            <a:r>
              <a:rPr lang="en-GB" sz="1100" b="0">
                <a:solidFill>
                  <a:srgbClr val="000000"/>
                </a:solidFill>
                <a:latin typeface="Arial"/>
                <a:ea typeface="Arial"/>
                <a:cs typeface="Arial"/>
                <a:sym typeface="Arial"/>
              </a:rPr>
              <a:t>Parse </a:t>
            </a:r>
            <a:r>
              <a:rPr lang="en-GB" sz="1100" b="0">
                <a:solidFill>
                  <a:srgbClr val="188038"/>
                </a:solidFill>
                <a:latin typeface="Roboto Mono"/>
                <a:ea typeface="Roboto Mono"/>
                <a:cs typeface="Roboto Mono"/>
                <a:sym typeface="Roboto Mono"/>
              </a:rPr>
              <a:t>out.pdbqt</a:t>
            </a:r>
            <a:r>
              <a:rPr lang="en-GB" sz="1100" b="0">
                <a:solidFill>
                  <a:srgbClr val="000000"/>
                </a:solidFill>
                <a:latin typeface="Arial"/>
                <a:ea typeface="Arial"/>
                <a:cs typeface="Arial"/>
                <a:sym typeface="Arial"/>
              </a:rPr>
              <a:t> to extract:</a:t>
            </a:r>
            <a:endParaRPr sz="1100" b="0">
              <a:solidFill>
                <a:srgbClr val="000000"/>
              </a:solidFill>
              <a:latin typeface="Arial"/>
              <a:ea typeface="Arial"/>
              <a:cs typeface="Arial"/>
              <a:sym typeface="Arial"/>
            </a:endParaRPr>
          </a:p>
          <a:p>
            <a:pPr marL="1371600" lvl="2" indent="-298450" algn="just" rtl="0">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Number of Active torsions</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6"/>
          <p:cNvSpPr txBox="1">
            <a:spLocks noGrp="1"/>
          </p:cNvSpPr>
          <p:nvPr>
            <p:ph type="title"/>
          </p:nvPr>
        </p:nvSpPr>
        <p:spPr>
          <a:xfrm>
            <a:off x="152175" y="0"/>
            <a:ext cx="7688400" cy="4407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Clr>
                <a:srgbClr val="000000"/>
              </a:buClr>
              <a:buSzPts val="1500"/>
              <a:buFont typeface="Arial"/>
              <a:buNone/>
            </a:pPr>
            <a:r>
              <a:rPr lang="en-GB" sz="1500" i="1">
                <a:solidFill>
                  <a:srgbClr val="000000"/>
                </a:solidFill>
                <a:latin typeface="Lato"/>
                <a:ea typeface="Lato"/>
                <a:cs typeface="Lato"/>
                <a:sym typeface="Lato"/>
              </a:rPr>
              <a:t>Sample test case example to fetch Number of ACTIVE TORSIONS</a:t>
            </a:r>
            <a:endParaRPr sz="1300" b="0">
              <a:solidFill>
                <a:schemeClr val="accent1"/>
              </a:solidFill>
              <a:latin typeface="Lato"/>
              <a:ea typeface="Lato"/>
              <a:cs typeface="Lato"/>
              <a:sym typeface="Lato"/>
            </a:endParaRPr>
          </a:p>
          <a:p>
            <a:pPr marL="0" lvl="0" indent="0" algn="l" rtl="0">
              <a:spcBef>
                <a:spcPts val="400"/>
              </a:spcBef>
              <a:spcAft>
                <a:spcPts val="0"/>
              </a:spcAft>
              <a:buSzPts val="990"/>
              <a:buNone/>
            </a:pPr>
            <a:endParaRPr sz="1288" b="0" i="1">
              <a:latin typeface="Lato"/>
              <a:ea typeface="Lato"/>
              <a:cs typeface="Lato"/>
              <a:sym typeface="Lato"/>
            </a:endParaRPr>
          </a:p>
        </p:txBody>
      </p:sp>
      <p:pic>
        <p:nvPicPr>
          <p:cNvPr id="359" name="Google Shape;359;p46"/>
          <p:cNvPicPr preferRelativeResize="0"/>
          <p:nvPr/>
        </p:nvPicPr>
        <p:blipFill>
          <a:blip r:embed="rId3">
            <a:alphaModFix/>
          </a:blip>
          <a:stretch>
            <a:fillRect/>
          </a:stretch>
        </p:blipFill>
        <p:spPr>
          <a:xfrm>
            <a:off x="652700" y="545000"/>
            <a:ext cx="8215444" cy="4398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152175" y="0"/>
            <a:ext cx="7688400" cy="440700"/>
          </a:xfrm>
          <a:prstGeom prst="rect">
            <a:avLst/>
          </a:prstGeom>
        </p:spPr>
        <p:txBody>
          <a:bodyPr spcFirstLastPara="1" wrap="square" lIns="91425" tIns="91425" rIns="91425" bIns="91425" anchor="t" anchorCtr="0">
            <a:noAutofit/>
          </a:bodyPr>
          <a:lstStyle/>
          <a:p>
            <a:pPr marL="0" lvl="0" indent="0" algn="just" rtl="0">
              <a:spcBef>
                <a:spcPts val="1400"/>
              </a:spcBef>
              <a:spcAft>
                <a:spcPts val="0"/>
              </a:spcAft>
              <a:buSzPts val="1500"/>
              <a:buNone/>
            </a:pPr>
            <a:r>
              <a:rPr lang="en-GB" sz="1500" i="1">
                <a:solidFill>
                  <a:srgbClr val="000000"/>
                </a:solidFill>
                <a:latin typeface="Lato"/>
                <a:ea typeface="Lato"/>
                <a:cs typeface="Lato"/>
                <a:sym typeface="Lato"/>
              </a:rPr>
              <a:t>Sample test case example to fetch Number of ACTIVE TORSIONS</a:t>
            </a:r>
            <a:endParaRPr sz="1300" b="0">
              <a:solidFill>
                <a:schemeClr val="accent1"/>
              </a:solidFill>
              <a:latin typeface="Lato"/>
              <a:ea typeface="Lato"/>
              <a:cs typeface="Lato"/>
              <a:sym typeface="Lato"/>
            </a:endParaRPr>
          </a:p>
          <a:p>
            <a:pPr marL="0" lvl="0" indent="0" algn="l" rtl="0">
              <a:spcBef>
                <a:spcPts val="400"/>
              </a:spcBef>
              <a:spcAft>
                <a:spcPts val="0"/>
              </a:spcAft>
              <a:buSzPts val="990"/>
              <a:buNone/>
            </a:pPr>
            <a:endParaRPr sz="1288" b="0" i="1">
              <a:latin typeface="Lato"/>
              <a:ea typeface="Lato"/>
              <a:cs typeface="Lato"/>
              <a:sym typeface="Lato"/>
            </a:endParaRPr>
          </a:p>
        </p:txBody>
      </p:sp>
      <p:pic>
        <p:nvPicPr>
          <p:cNvPr id="365" name="Google Shape;365;p47"/>
          <p:cNvPicPr preferRelativeResize="0"/>
          <p:nvPr/>
        </p:nvPicPr>
        <p:blipFill>
          <a:blip r:embed="rId3">
            <a:alphaModFix/>
          </a:blip>
          <a:stretch>
            <a:fillRect/>
          </a:stretch>
        </p:blipFill>
        <p:spPr>
          <a:xfrm>
            <a:off x="438937" y="535350"/>
            <a:ext cx="7114874" cy="4398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p:nvPr/>
        </p:nvSpPr>
        <p:spPr>
          <a:xfrm>
            <a:off x="141475" y="105600"/>
            <a:ext cx="88146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600" b="1" i="1">
                <a:solidFill>
                  <a:srgbClr val="1A1A1A"/>
                </a:solidFill>
                <a:latin typeface="Lato"/>
                <a:ea typeface="Lato"/>
                <a:cs typeface="Lato"/>
                <a:sym typeface="Lato"/>
              </a:rPr>
              <a:t>4. </a:t>
            </a:r>
            <a:r>
              <a:rPr lang="en-GB" sz="1600" b="1" i="1" u="none" strike="noStrike" cap="none">
                <a:solidFill>
                  <a:srgbClr val="1A1A1A"/>
                </a:solidFill>
                <a:latin typeface="Lato"/>
                <a:ea typeface="Lato"/>
                <a:cs typeface="Lato"/>
                <a:sym typeface="Lato"/>
              </a:rPr>
              <a:t>DETAILED DESIGN OF QUANTUM ENHANCED BINDING AFFINITY PREDICTION</a:t>
            </a:r>
            <a:endParaRPr sz="1600" b="1" i="1" u="none" strike="noStrike" cap="none">
              <a:solidFill>
                <a:srgbClr val="1A1A1A"/>
              </a:solidFill>
              <a:latin typeface="Lato"/>
              <a:ea typeface="Lato"/>
              <a:cs typeface="Lato"/>
              <a:sym typeface="Lato"/>
            </a:endParaRPr>
          </a:p>
        </p:txBody>
      </p:sp>
      <p:sp>
        <p:nvSpPr>
          <p:cNvPr id="371" name="Google Shape;371;p48"/>
          <p:cNvSpPr txBox="1"/>
          <p:nvPr/>
        </p:nvSpPr>
        <p:spPr>
          <a:xfrm>
            <a:off x="750275" y="1093950"/>
            <a:ext cx="1028700" cy="245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1"/>
              </a:solidFill>
              <a:latin typeface="Lato"/>
              <a:ea typeface="Lato"/>
              <a:cs typeface="Lato"/>
              <a:sym typeface="Lato"/>
            </a:endParaRPr>
          </a:p>
        </p:txBody>
      </p:sp>
      <p:pic>
        <p:nvPicPr>
          <p:cNvPr id="372" name="Google Shape;372;p48" title="CNN_QNN.png"/>
          <p:cNvPicPr preferRelativeResize="0"/>
          <p:nvPr/>
        </p:nvPicPr>
        <p:blipFill>
          <a:blip r:embed="rId3">
            <a:alphaModFix/>
          </a:blip>
          <a:stretch>
            <a:fillRect/>
          </a:stretch>
        </p:blipFill>
        <p:spPr>
          <a:xfrm>
            <a:off x="2098850" y="476425"/>
            <a:ext cx="3747076" cy="44060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9"/>
          <p:cNvCxnSpPr/>
          <p:nvPr/>
        </p:nvCxnSpPr>
        <p:spPr>
          <a:xfrm flipH="1">
            <a:off x="2850125" y="2113075"/>
            <a:ext cx="276900" cy="121500"/>
          </a:xfrm>
          <a:prstGeom prst="straightConnector1">
            <a:avLst/>
          </a:prstGeom>
          <a:noFill/>
          <a:ln w="9525" cap="flat" cmpd="sng">
            <a:solidFill>
              <a:schemeClr val="lt1"/>
            </a:solidFill>
            <a:prstDash val="solid"/>
            <a:round/>
            <a:headEnd type="none" w="sm" len="sm"/>
            <a:tailEnd type="triangle" w="med" len="med"/>
          </a:ln>
        </p:spPr>
      </p:cxnSp>
      <p:sp>
        <p:nvSpPr>
          <p:cNvPr id="378" name="Google Shape;378;p49"/>
          <p:cNvSpPr txBox="1"/>
          <p:nvPr/>
        </p:nvSpPr>
        <p:spPr>
          <a:xfrm>
            <a:off x="368525" y="938625"/>
            <a:ext cx="6705600" cy="45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379" name="Google Shape;379;p49"/>
          <p:cNvSpPr txBox="1"/>
          <p:nvPr/>
        </p:nvSpPr>
        <p:spPr>
          <a:xfrm>
            <a:off x="263375" y="68950"/>
            <a:ext cx="8667900" cy="40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600" b="1" i="1" u="none" strike="noStrike" cap="none">
                <a:solidFill>
                  <a:srgbClr val="000000"/>
                </a:solidFill>
                <a:latin typeface="Lato"/>
                <a:ea typeface="Lato"/>
                <a:cs typeface="Lato"/>
                <a:sym typeface="Lato"/>
              </a:rPr>
              <a:t>Q</a:t>
            </a:r>
            <a:r>
              <a:rPr lang="en-GB" sz="1600" b="1" i="1">
                <a:latin typeface="Lato"/>
                <a:ea typeface="Lato"/>
                <a:cs typeface="Lato"/>
                <a:sym typeface="Lato"/>
              </a:rPr>
              <a:t>uantum</a:t>
            </a:r>
            <a:r>
              <a:rPr lang="en-GB" sz="1600" b="1" i="1" u="none" strike="noStrike" cap="none">
                <a:solidFill>
                  <a:srgbClr val="000000"/>
                </a:solidFill>
                <a:latin typeface="Lato"/>
                <a:ea typeface="Lato"/>
                <a:cs typeface="Lato"/>
                <a:sym typeface="Lato"/>
              </a:rPr>
              <a:t>-E</a:t>
            </a:r>
            <a:r>
              <a:rPr lang="en-GB" sz="1600" b="1" i="1">
                <a:latin typeface="Lato"/>
                <a:ea typeface="Lato"/>
                <a:cs typeface="Lato"/>
                <a:sym typeface="Lato"/>
              </a:rPr>
              <a:t>nhanced Binding</a:t>
            </a:r>
            <a:r>
              <a:rPr lang="en-GB" sz="1600" b="1" i="1" u="none" strike="noStrike" cap="none">
                <a:solidFill>
                  <a:srgbClr val="000000"/>
                </a:solidFill>
                <a:latin typeface="Lato"/>
                <a:ea typeface="Lato"/>
                <a:cs typeface="Lato"/>
                <a:sym typeface="Lato"/>
              </a:rPr>
              <a:t> Affinity P</a:t>
            </a:r>
            <a:r>
              <a:rPr lang="en-GB" sz="1600" b="1" i="1">
                <a:latin typeface="Lato"/>
                <a:ea typeface="Lato"/>
                <a:cs typeface="Lato"/>
                <a:sym typeface="Lato"/>
              </a:rPr>
              <a:t>rediction</a:t>
            </a:r>
            <a:r>
              <a:rPr lang="en-GB" sz="1600" b="1" i="1" u="none" strike="noStrike" cap="none">
                <a:solidFill>
                  <a:srgbClr val="000000"/>
                </a:solidFill>
                <a:latin typeface="Lato"/>
                <a:ea typeface="Lato"/>
                <a:cs typeface="Lato"/>
                <a:sym typeface="Lato"/>
              </a:rPr>
              <a:t>  </a:t>
            </a:r>
            <a:endParaRPr sz="16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5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5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500" b="1" i="1" u="none" strike="noStrike" cap="none">
              <a:solidFill>
                <a:srgbClr val="000000"/>
              </a:solidFill>
              <a:latin typeface="Lato"/>
              <a:ea typeface="Lato"/>
              <a:cs typeface="Lato"/>
              <a:sym typeface="Lato"/>
            </a:endParaRPr>
          </a:p>
        </p:txBody>
      </p:sp>
      <p:sp>
        <p:nvSpPr>
          <p:cNvPr id="380" name="Google Shape;380;p49"/>
          <p:cNvSpPr/>
          <p:nvPr/>
        </p:nvSpPr>
        <p:spPr>
          <a:xfrm>
            <a:off x="368525" y="979625"/>
            <a:ext cx="2430900" cy="89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Major Tools / Frameworks</a:t>
            </a:r>
            <a:r>
              <a:rPr lang="en-GB" sz="1300" b="0" i="0" u="none" strike="noStrike" cap="none">
                <a:solidFill>
                  <a:srgbClr val="000000"/>
                </a:solidFill>
                <a:latin typeface="Lato"/>
                <a:ea typeface="Lato"/>
                <a:cs typeface="Lato"/>
                <a:sym typeface="Lato"/>
              </a:rPr>
              <a:t> </a:t>
            </a:r>
            <a:endParaRPr sz="1300" b="0" i="0" u="none" strike="noStrike" cap="none">
              <a:solidFill>
                <a:srgbClr val="000000"/>
              </a:solidFill>
              <a:latin typeface="Lato"/>
              <a:ea typeface="Lato"/>
              <a:cs typeface="Lato"/>
              <a:sym typeface="Lato"/>
            </a:endParaRPr>
          </a:p>
          <a:p>
            <a:pPr marL="457200" marR="0" lvl="0" indent="-311150" algn="l" rtl="0">
              <a:lnSpc>
                <a:spcPct val="100000"/>
              </a:lnSpc>
              <a:spcBef>
                <a:spcPts val="0"/>
              </a:spcBef>
              <a:spcAft>
                <a:spcPts val="0"/>
              </a:spcAft>
              <a:buClr>
                <a:srgbClr val="000000"/>
              </a:buClr>
              <a:buSzPts val="1300"/>
              <a:buFont typeface="Lato"/>
              <a:buChar char="●"/>
            </a:pPr>
            <a:r>
              <a:rPr lang="en-GB" sz="1300" b="0" i="0" u="none" strike="noStrike" cap="none">
                <a:solidFill>
                  <a:srgbClr val="000000"/>
                </a:solidFill>
                <a:latin typeface="Lato"/>
                <a:ea typeface="Lato"/>
                <a:cs typeface="Lato"/>
                <a:sym typeface="Lato"/>
              </a:rPr>
              <a:t>Pennylane</a:t>
            </a:r>
            <a:endParaRPr sz="1300" b="0" i="0" u="none" strike="noStrike" cap="none">
              <a:solidFill>
                <a:srgbClr val="000000"/>
              </a:solidFill>
              <a:latin typeface="Lato"/>
              <a:ea typeface="Lato"/>
              <a:cs typeface="Lato"/>
              <a:sym typeface="Lato"/>
            </a:endParaRPr>
          </a:p>
          <a:p>
            <a:pPr marL="457200" marR="0" lvl="0" indent="-311150" algn="l" rtl="0">
              <a:lnSpc>
                <a:spcPct val="100000"/>
              </a:lnSpc>
              <a:spcBef>
                <a:spcPts val="0"/>
              </a:spcBef>
              <a:spcAft>
                <a:spcPts val="0"/>
              </a:spcAft>
              <a:buClr>
                <a:srgbClr val="000000"/>
              </a:buClr>
              <a:buSzPts val="1300"/>
              <a:buFont typeface="Lato"/>
              <a:buChar char="●"/>
            </a:pPr>
            <a:r>
              <a:rPr lang="en-GB" sz="1300" b="0" i="0" u="none" strike="noStrike" cap="none">
                <a:solidFill>
                  <a:srgbClr val="000000"/>
                </a:solidFill>
                <a:latin typeface="Lato"/>
                <a:ea typeface="Lato"/>
                <a:cs typeface="Lato"/>
                <a:sym typeface="Lato"/>
              </a:rPr>
              <a:t>T</a:t>
            </a:r>
            <a:r>
              <a:rPr lang="en-GB" sz="1300">
                <a:latin typeface="Lato"/>
                <a:ea typeface="Lato"/>
                <a:cs typeface="Lato"/>
                <a:sym typeface="Lato"/>
              </a:rPr>
              <a:t>orch</a:t>
            </a:r>
            <a:endParaRPr sz="1300" b="0"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sp>
        <p:nvSpPr>
          <p:cNvPr id="381" name="Google Shape;381;p49"/>
          <p:cNvSpPr txBox="1"/>
          <p:nvPr/>
        </p:nvSpPr>
        <p:spPr>
          <a:xfrm>
            <a:off x="3127025" y="852448"/>
            <a:ext cx="5503200" cy="384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Methodology</a:t>
            </a:r>
            <a:endParaRPr sz="13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00000"/>
              </a:solidFill>
              <a:latin typeface="Lato"/>
              <a:ea typeface="Lato"/>
              <a:cs typeface="Lato"/>
              <a:sym typeface="Lato"/>
            </a:endParaRPr>
          </a:p>
          <a:p>
            <a:pPr marL="457200" marR="0" lvl="0" indent="-311150" algn="l" rtl="0">
              <a:lnSpc>
                <a:spcPct val="115000"/>
              </a:lnSpc>
              <a:spcBef>
                <a:spcPts val="0"/>
              </a:spcBef>
              <a:spcAft>
                <a:spcPts val="0"/>
              </a:spcAft>
              <a:buClr>
                <a:srgbClr val="000000"/>
              </a:buClr>
              <a:buSzPts val="1300"/>
              <a:buFont typeface="Lato"/>
              <a:buAutoNum type="arabicParenR"/>
            </a:pPr>
            <a:r>
              <a:rPr lang="en-GB" sz="1300">
                <a:latin typeface="Lato"/>
                <a:ea typeface="Lato"/>
                <a:cs typeface="Lato"/>
                <a:sym typeface="Lato"/>
              </a:rPr>
              <a:t>Character tokenization of input</a:t>
            </a:r>
            <a:endParaRPr sz="1300">
              <a:latin typeface="Lato"/>
              <a:ea typeface="Lato"/>
              <a:cs typeface="Lato"/>
              <a:sym typeface="Lato"/>
            </a:endParaRPr>
          </a:p>
          <a:p>
            <a:pPr marL="457200" marR="0" lvl="0" indent="-311150" algn="l" rtl="0">
              <a:lnSpc>
                <a:spcPct val="115000"/>
              </a:lnSpc>
              <a:spcBef>
                <a:spcPts val="0"/>
              </a:spcBef>
              <a:spcAft>
                <a:spcPts val="0"/>
              </a:spcAft>
              <a:buSzPts val="1300"/>
              <a:buFont typeface="Lato"/>
              <a:buAutoNum type="arabicParenR"/>
            </a:pPr>
            <a:r>
              <a:rPr lang="en-GB" sz="1300">
                <a:latin typeface="Lato"/>
                <a:ea typeface="Lato"/>
                <a:cs typeface="Lato"/>
                <a:sym typeface="Lato"/>
              </a:rPr>
              <a:t>Embedding to 128 dimensional vector</a:t>
            </a:r>
            <a:endParaRPr sz="1300">
              <a:latin typeface="Lato"/>
              <a:ea typeface="Lato"/>
              <a:cs typeface="Lato"/>
              <a:sym typeface="Lato"/>
            </a:endParaRPr>
          </a:p>
          <a:p>
            <a:pPr marL="457200" marR="0" lvl="0" indent="-311150" algn="l" rtl="0">
              <a:lnSpc>
                <a:spcPct val="115000"/>
              </a:lnSpc>
              <a:spcBef>
                <a:spcPts val="0"/>
              </a:spcBef>
              <a:spcAft>
                <a:spcPts val="0"/>
              </a:spcAft>
              <a:buClr>
                <a:srgbClr val="000000"/>
              </a:buClr>
              <a:buSzPts val="1300"/>
              <a:buFont typeface="Lato"/>
              <a:buAutoNum type="arabicParenR"/>
            </a:pPr>
            <a:r>
              <a:rPr lang="en-GB" sz="1300" b="0" i="0" u="none" strike="noStrike" cap="none">
                <a:solidFill>
                  <a:srgbClr val="000000"/>
                </a:solidFill>
                <a:latin typeface="Lato"/>
                <a:ea typeface="Lato"/>
                <a:cs typeface="Lato"/>
                <a:sym typeface="Lato"/>
              </a:rPr>
              <a:t>Convolutional </a:t>
            </a:r>
            <a:r>
              <a:rPr lang="en-GB" sz="1300">
                <a:latin typeface="Lato"/>
                <a:ea typeface="Lato"/>
                <a:cs typeface="Lato"/>
                <a:sym typeface="Lato"/>
              </a:rPr>
              <a:t>n</a:t>
            </a:r>
            <a:r>
              <a:rPr lang="en-GB" sz="1300" b="0" i="0" u="none" strike="noStrike" cap="none">
                <a:solidFill>
                  <a:srgbClr val="000000"/>
                </a:solidFill>
                <a:latin typeface="Lato"/>
                <a:ea typeface="Lato"/>
                <a:cs typeface="Lato"/>
                <a:sym typeface="Lato"/>
              </a:rPr>
              <a:t>eural </a:t>
            </a:r>
            <a:r>
              <a:rPr lang="en-GB" sz="1300">
                <a:latin typeface="Lato"/>
                <a:ea typeface="Lato"/>
                <a:cs typeface="Lato"/>
                <a:sym typeface="Lato"/>
              </a:rPr>
              <a:t>n</a:t>
            </a:r>
            <a:r>
              <a:rPr lang="en-GB" sz="1300" b="0" i="0" u="none" strike="noStrike" cap="none">
                <a:solidFill>
                  <a:srgbClr val="000000"/>
                </a:solidFill>
                <a:latin typeface="Lato"/>
                <a:ea typeface="Lato"/>
                <a:cs typeface="Lato"/>
                <a:sym typeface="Lato"/>
              </a:rPr>
              <a:t>etwork (CNN) construction </a:t>
            </a:r>
            <a:r>
              <a:rPr lang="en-GB" sz="1300">
                <a:latin typeface="Lato"/>
                <a:ea typeface="Lato"/>
                <a:cs typeface="Lato"/>
                <a:sym typeface="Lato"/>
              </a:rPr>
              <a:t>with 3 Conv1D layers and fully connected layers</a:t>
            </a:r>
            <a:endParaRPr sz="1300" b="0" i="0" u="none" strike="noStrike" cap="none">
              <a:solidFill>
                <a:srgbClr val="000000"/>
              </a:solidFill>
              <a:latin typeface="Lato"/>
              <a:ea typeface="Lato"/>
              <a:cs typeface="Lato"/>
              <a:sym typeface="Lato"/>
            </a:endParaRPr>
          </a:p>
          <a:p>
            <a:pPr marL="457200" marR="0" lvl="0" indent="-311150" algn="l" rtl="0">
              <a:lnSpc>
                <a:spcPct val="115000"/>
              </a:lnSpc>
              <a:spcBef>
                <a:spcPts val="0"/>
              </a:spcBef>
              <a:spcAft>
                <a:spcPts val="0"/>
              </a:spcAft>
              <a:buClr>
                <a:srgbClr val="000000"/>
              </a:buClr>
              <a:buSzPts val="1300"/>
              <a:buFont typeface="Lato"/>
              <a:buAutoNum type="arabicParenR"/>
            </a:pPr>
            <a:r>
              <a:rPr lang="en-GB" sz="1300" b="0" i="0" u="none" strike="noStrike" cap="none">
                <a:solidFill>
                  <a:srgbClr val="000000"/>
                </a:solidFill>
                <a:latin typeface="Lato"/>
                <a:ea typeface="Lato"/>
                <a:cs typeface="Lato"/>
                <a:sym typeface="Lato"/>
              </a:rPr>
              <a:t>Quantum </a:t>
            </a:r>
            <a:r>
              <a:rPr lang="en-GB" sz="1300">
                <a:latin typeface="Lato"/>
                <a:ea typeface="Lato"/>
                <a:cs typeface="Lato"/>
                <a:sym typeface="Lato"/>
              </a:rPr>
              <a:t>c</a:t>
            </a:r>
            <a:r>
              <a:rPr lang="en-GB" sz="1300" b="0" i="0" u="none" strike="noStrike" cap="none">
                <a:solidFill>
                  <a:srgbClr val="000000"/>
                </a:solidFill>
                <a:latin typeface="Lato"/>
                <a:ea typeface="Lato"/>
                <a:cs typeface="Lato"/>
                <a:sym typeface="Lato"/>
              </a:rPr>
              <a:t>ircuit </a:t>
            </a:r>
            <a:r>
              <a:rPr lang="en-GB" sz="1300">
                <a:latin typeface="Lato"/>
                <a:ea typeface="Lato"/>
                <a:cs typeface="Lato"/>
                <a:sym typeface="Lato"/>
              </a:rPr>
              <a:t>c</a:t>
            </a:r>
            <a:r>
              <a:rPr lang="en-GB" sz="1300" b="0" i="0" u="none" strike="noStrike" cap="none">
                <a:solidFill>
                  <a:srgbClr val="000000"/>
                </a:solidFill>
                <a:latin typeface="Lato"/>
                <a:ea typeface="Lato"/>
                <a:cs typeface="Lato"/>
                <a:sym typeface="Lato"/>
              </a:rPr>
              <a:t>onstruction </a:t>
            </a:r>
            <a:r>
              <a:rPr lang="en-GB" sz="1300">
                <a:latin typeface="Lato"/>
                <a:ea typeface="Lato"/>
                <a:cs typeface="Lato"/>
                <a:sym typeface="Lato"/>
              </a:rPr>
              <a:t>with quantum gates-</a:t>
            </a:r>
            <a:endParaRPr sz="1300">
              <a:latin typeface="Lato"/>
              <a:ea typeface="Lato"/>
              <a:cs typeface="Lato"/>
              <a:sym typeface="Lato"/>
            </a:endParaRPr>
          </a:p>
          <a:p>
            <a:pPr marL="914400" marR="0" lvl="1" indent="-311150" algn="l" rtl="0">
              <a:lnSpc>
                <a:spcPct val="115000"/>
              </a:lnSpc>
              <a:spcBef>
                <a:spcPts val="0"/>
              </a:spcBef>
              <a:spcAft>
                <a:spcPts val="0"/>
              </a:spcAft>
              <a:buSzPts val="1300"/>
              <a:buFont typeface="Lato"/>
              <a:buChar char="○"/>
            </a:pPr>
            <a:r>
              <a:rPr lang="en-GB" sz="1300">
                <a:latin typeface="Lato"/>
                <a:ea typeface="Lato"/>
                <a:cs typeface="Lato"/>
                <a:sym typeface="Lato"/>
              </a:rPr>
              <a:t>Amplitude Encoding: Covert classical data to quantum states</a:t>
            </a:r>
            <a:endParaRPr sz="1300">
              <a:latin typeface="Lato"/>
              <a:ea typeface="Lato"/>
              <a:cs typeface="Lato"/>
              <a:sym typeface="Lato"/>
            </a:endParaRPr>
          </a:p>
          <a:p>
            <a:pPr marL="914400" marR="0" lvl="1" indent="-311150" algn="l" rtl="0">
              <a:lnSpc>
                <a:spcPct val="115000"/>
              </a:lnSpc>
              <a:spcBef>
                <a:spcPts val="0"/>
              </a:spcBef>
              <a:spcAft>
                <a:spcPts val="0"/>
              </a:spcAft>
              <a:buSzPts val="1300"/>
              <a:buFont typeface="Lato"/>
              <a:buChar char="○"/>
            </a:pPr>
            <a:r>
              <a:rPr lang="en-GB" sz="1300">
                <a:latin typeface="Lato"/>
                <a:ea typeface="Lato"/>
                <a:cs typeface="Lato"/>
                <a:sym typeface="Lato"/>
              </a:rPr>
              <a:t>Hadamard gate: superposition, maps to large feature space and explore multiple paths simultaneously (eliminates need for MultiAttentionHead)</a:t>
            </a:r>
            <a:endParaRPr sz="1300">
              <a:latin typeface="Lato"/>
              <a:ea typeface="Lato"/>
              <a:cs typeface="Lato"/>
              <a:sym typeface="Lato"/>
            </a:endParaRPr>
          </a:p>
          <a:p>
            <a:pPr marL="914400" marR="0" lvl="1" indent="-311150" algn="l" rtl="0">
              <a:lnSpc>
                <a:spcPct val="115000"/>
              </a:lnSpc>
              <a:spcBef>
                <a:spcPts val="0"/>
              </a:spcBef>
              <a:spcAft>
                <a:spcPts val="0"/>
              </a:spcAft>
              <a:buSzPts val="1300"/>
              <a:buFont typeface="Lato"/>
              <a:buChar char="○"/>
            </a:pPr>
            <a:r>
              <a:rPr lang="en-GB" sz="1300">
                <a:latin typeface="Lato"/>
                <a:ea typeface="Lato"/>
                <a:cs typeface="Lato"/>
                <a:sym typeface="Lato"/>
              </a:rPr>
              <a:t>RX, RY, RZ variational gates: Rotates qbits by varying angle analogs to adjusting weights in Neural networks</a:t>
            </a:r>
            <a:endParaRPr sz="1300">
              <a:latin typeface="Lato"/>
              <a:ea typeface="Lato"/>
              <a:cs typeface="Lato"/>
              <a:sym typeface="Lato"/>
            </a:endParaRPr>
          </a:p>
          <a:p>
            <a:pPr marL="914400" marR="0" lvl="1" indent="-311150" algn="l" rtl="0">
              <a:lnSpc>
                <a:spcPct val="115000"/>
              </a:lnSpc>
              <a:spcBef>
                <a:spcPts val="0"/>
              </a:spcBef>
              <a:spcAft>
                <a:spcPts val="0"/>
              </a:spcAft>
              <a:buSzPts val="1300"/>
              <a:buFont typeface="Lato"/>
              <a:buChar char="○"/>
            </a:pPr>
            <a:r>
              <a:rPr lang="en-GB" sz="1300">
                <a:latin typeface="Lato"/>
                <a:ea typeface="Lato"/>
                <a:cs typeface="Lato"/>
                <a:sym typeface="Lato"/>
              </a:rPr>
              <a:t>S gate: introduce non-linearity like ReLU by applying phase shift only to |1&gt; but not to |0&gt;</a:t>
            </a:r>
            <a:endParaRPr sz="1300">
              <a:latin typeface="Lato"/>
              <a:ea typeface="Lato"/>
              <a:cs typeface="Lato"/>
              <a:sym typeface="Lato"/>
            </a:endParaRPr>
          </a:p>
          <a:p>
            <a:pPr marL="914400" marR="0" lvl="1" indent="-311150" algn="l" rtl="0">
              <a:lnSpc>
                <a:spcPct val="115000"/>
              </a:lnSpc>
              <a:spcBef>
                <a:spcPts val="0"/>
              </a:spcBef>
              <a:spcAft>
                <a:spcPts val="0"/>
              </a:spcAft>
              <a:buSzPts val="1300"/>
              <a:buFont typeface="Lato"/>
              <a:buChar char="○"/>
            </a:pPr>
            <a:r>
              <a:rPr lang="en-GB" sz="1300">
                <a:latin typeface="Lato"/>
                <a:ea typeface="Lato"/>
                <a:cs typeface="Lato"/>
                <a:sym typeface="Lato"/>
              </a:rPr>
              <a:t>CNOT and CZ gate: entangles qbits to capture more complex correlation</a:t>
            </a:r>
            <a:endParaRPr sz="1300">
              <a:latin typeface="Lato"/>
              <a:ea typeface="Lato"/>
              <a:cs typeface="Lato"/>
              <a:sym typeface="Lato"/>
            </a:endParaRPr>
          </a:p>
          <a:p>
            <a:pPr marL="457200" marR="0" lvl="0" indent="-311150" algn="l" rtl="0">
              <a:lnSpc>
                <a:spcPct val="115000"/>
              </a:lnSpc>
              <a:spcBef>
                <a:spcPts val="0"/>
              </a:spcBef>
              <a:spcAft>
                <a:spcPts val="0"/>
              </a:spcAft>
              <a:buClr>
                <a:srgbClr val="000000"/>
              </a:buClr>
              <a:buSzPts val="1300"/>
              <a:buFont typeface="Lato"/>
              <a:buAutoNum type="arabicParenR"/>
            </a:pPr>
            <a:r>
              <a:rPr lang="en-GB" sz="1300">
                <a:latin typeface="Lato"/>
                <a:ea typeface="Lato"/>
                <a:cs typeface="Lato"/>
                <a:sym typeface="Lato"/>
              </a:rPr>
              <a:t>Replacing Conv1D layer in CNN with quantum circuit built in step 4</a:t>
            </a:r>
            <a:endParaRPr sz="1200" b="0" i="0" u="none" strike="noStrike" cap="none">
              <a:solidFill>
                <a:schemeClr val="accent1"/>
              </a:solidFill>
              <a:latin typeface="Lato"/>
              <a:ea typeface="Lato"/>
              <a:cs typeface="Lato"/>
              <a:sym typeface="La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1"/>
              </a:solidFill>
              <a:latin typeface="Lato"/>
              <a:ea typeface="Lato"/>
              <a:cs typeface="Lato"/>
              <a:sym typeface="Lato"/>
            </a:endParaRPr>
          </a:p>
        </p:txBody>
      </p:sp>
      <p:sp>
        <p:nvSpPr>
          <p:cNvPr id="382" name="Google Shape;382;p49"/>
          <p:cNvSpPr txBox="1"/>
          <p:nvPr/>
        </p:nvSpPr>
        <p:spPr>
          <a:xfrm>
            <a:off x="368525" y="2113075"/>
            <a:ext cx="2430900" cy="164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Input: </a:t>
            </a:r>
            <a:r>
              <a:rPr lang="en-GB" sz="1300">
                <a:latin typeface="Lato"/>
                <a:ea typeface="Lato"/>
                <a:cs typeface="Lato"/>
                <a:sym typeface="Lato"/>
              </a:rPr>
              <a:t>Drug SMILE, Protein sequence</a:t>
            </a:r>
            <a:endParaRPr sz="13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r>
              <a:rPr lang="en-GB" sz="1300" b="1" i="0" u="none" strike="noStrike" cap="none">
                <a:solidFill>
                  <a:srgbClr val="000000"/>
                </a:solidFill>
                <a:latin typeface="Lato"/>
                <a:ea typeface="Lato"/>
                <a:cs typeface="Lato"/>
                <a:sym typeface="Lato"/>
              </a:rPr>
              <a:t>Output: </a:t>
            </a:r>
            <a:endParaRPr sz="13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Lato"/>
                <a:ea typeface="Lato"/>
                <a:cs typeface="Lato"/>
                <a:sym typeface="Lato"/>
              </a:rPr>
              <a:t>Predicted binding affinity scores with enhanced precision with low run time.</a:t>
            </a:r>
            <a:endParaRPr sz="1300" b="1" i="0" u="none" strike="noStrike" cap="none">
              <a:solidFill>
                <a:srgbClr val="000000"/>
              </a:solidFill>
              <a:latin typeface="Lato"/>
              <a:ea typeface="Lato"/>
              <a:cs typeface="Lato"/>
              <a:sym typeface="Lato"/>
            </a:endParaRPr>
          </a:p>
        </p:txBody>
      </p:sp>
      <p:sp>
        <p:nvSpPr>
          <p:cNvPr id="383" name="Google Shape;383;p49"/>
          <p:cNvSpPr txBox="1"/>
          <p:nvPr/>
        </p:nvSpPr>
        <p:spPr>
          <a:xfrm>
            <a:off x="306700" y="428050"/>
            <a:ext cx="7386900" cy="22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FF0000"/>
                </a:solidFill>
                <a:latin typeface="Lato"/>
                <a:ea typeface="Lato"/>
                <a:cs typeface="Lato"/>
                <a:sym typeface="Lato"/>
              </a:rPr>
              <a:t>Predicted binding affinity scores with enhanced precision by decreasing run time.</a:t>
            </a:r>
            <a:endParaRPr sz="1400" b="1" i="0" u="none" strike="noStrike" cap="none">
              <a:solidFill>
                <a:srgbClr val="FF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0"/>
          <p:cNvSpPr txBox="1"/>
          <p:nvPr/>
        </p:nvSpPr>
        <p:spPr>
          <a:xfrm>
            <a:off x="232675" y="75200"/>
            <a:ext cx="8385300" cy="42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1" i="1" u="none" strike="noStrike" cap="none">
                <a:solidFill>
                  <a:srgbClr val="000000"/>
                </a:solidFill>
                <a:latin typeface="Lato"/>
                <a:ea typeface="Lato"/>
                <a:cs typeface="Lato"/>
                <a:sym typeface="Lato"/>
              </a:rPr>
              <a:t>Evaluation of </a:t>
            </a:r>
            <a:r>
              <a:rPr lang="en-GB" sz="1500" b="1" i="1">
                <a:latin typeface="Lato"/>
                <a:ea typeface="Lato"/>
                <a:cs typeface="Lato"/>
                <a:sym typeface="Lato"/>
              </a:rPr>
              <a:t>Quantum Neural Network</a:t>
            </a:r>
            <a:endParaRPr sz="1500" b="1" i="1" u="none" strike="noStrike" cap="none">
              <a:solidFill>
                <a:srgbClr val="000000"/>
              </a:solidFill>
              <a:latin typeface="Lato"/>
              <a:ea typeface="Lato"/>
              <a:cs typeface="Lato"/>
              <a:sym typeface="Lato"/>
            </a:endParaRPr>
          </a:p>
        </p:txBody>
      </p:sp>
      <p:pic>
        <p:nvPicPr>
          <p:cNvPr id="389" name="Google Shape;389;p50" title="quant.jpeg"/>
          <p:cNvPicPr preferRelativeResize="0"/>
          <p:nvPr/>
        </p:nvPicPr>
        <p:blipFill>
          <a:blip r:embed="rId3">
            <a:alphaModFix/>
          </a:blip>
          <a:stretch>
            <a:fillRect/>
          </a:stretch>
        </p:blipFill>
        <p:spPr>
          <a:xfrm>
            <a:off x="3908000" y="774875"/>
            <a:ext cx="4838624" cy="3350750"/>
          </a:xfrm>
          <a:prstGeom prst="rect">
            <a:avLst/>
          </a:prstGeom>
          <a:noFill/>
          <a:ln>
            <a:noFill/>
          </a:ln>
        </p:spPr>
      </p:pic>
      <p:sp>
        <p:nvSpPr>
          <p:cNvPr id="390" name="Google Shape;390;p50"/>
          <p:cNvSpPr txBox="1"/>
          <p:nvPr/>
        </p:nvSpPr>
        <p:spPr>
          <a:xfrm>
            <a:off x="0" y="681275"/>
            <a:ext cx="3758700" cy="3468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Mean Squared Error (MSE): 0.3208</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Root Mean Squared Error (RMSE): 0.5664</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Pearson Correlation: 0.7341</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R2 Score (Regression Accuracy): 0.5380</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Accuracy: 81.25%</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Average inference time over 100 runs: 37.187 ms</a:t>
            </a: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marR="0" lvl="0" indent="-311150" algn="l" rtl="0">
              <a:lnSpc>
                <a:spcPct val="115000"/>
              </a:lnSpc>
              <a:spcBef>
                <a:spcPts val="0"/>
              </a:spcBef>
              <a:spcAft>
                <a:spcPts val="0"/>
              </a:spcAft>
              <a:buSzPts val="1300"/>
              <a:buFont typeface="Lato"/>
              <a:buChar char="●"/>
            </a:pPr>
            <a:r>
              <a:rPr lang="en-GB" sz="1300">
                <a:latin typeface="Lato"/>
                <a:ea typeface="Lato"/>
                <a:cs typeface="Lato"/>
                <a:sym typeface="Lato"/>
              </a:rPr>
              <a:t>Convergence speed-: 0.00030 loss-points per epoch</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sp>
        <p:nvSpPr>
          <p:cNvPr id="391" name="Google Shape;391;p50"/>
          <p:cNvSpPr txBox="1"/>
          <p:nvPr/>
        </p:nvSpPr>
        <p:spPr>
          <a:xfrm>
            <a:off x="3908000" y="4263800"/>
            <a:ext cx="4252500" cy="735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300">
                <a:latin typeface="Lato"/>
                <a:ea typeface="Lato"/>
                <a:cs typeface="Lato"/>
                <a:sym typeface="Lato"/>
              </a:rPr>
              <a:t>2:25 minutes on average per epoch</a:t>
            </a:r>
            <a:endParaRPr sz="1300">
              <a:latin typeface="Lato"/>
              <a:ea typeface="Lato"/>
              <a:cs typeface="Lato"/>
              <a:sym typeface="Lato"/>
            </a:endParaRPr>
          </a:p>
          <a:p>
            <a:pPr marL="0" lvl="0" indent="0" algn="l" rtl="0">
              <a:lnSpc>
                <a:spcPct val="150000"/>
              </a:lnSpc>
              <a:spcBef>
                <a:spcPts val="0"/>
              </a:spcBef>
              <a:spcAft>
                <a:spcPts val="0"/>
              </a:spcAft>
              <a:buNone/>
            </a:pPr>
            <a:r>
              <a:rPr lang="en-GB" sz="1300">
                <a:latin typeface="Lato"/>
                <a:ea typeface="Lato"/>
                <a:cs typeface="Lato"/>
                <a:sym typeface="Lato"/>
              </a:rPr>
              <a:t>2 hours 53 minutes complete training time</a:t>
            </a:r>
            <a:endParaRPr sz="13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51"/>
          <p:cNvPicPr preferRelativeResize="0"/>
          <p:nvPr/>
        </p:nvPicPr>
        <p:blipFill rotWithShape="1">
          <a:blip r:embed="rId3">
            <a:alphaModFix/>
          </a:blip>
          <a:srcRect l="9966"/>
          <a:stretch/>
        </p:blipFill>
        <p:spPr>
          <a:xfrm>
            <a:off x="170450" y="676175"/>
            <a:ext cx="2041550" cy="4034124"/>
          </a:xfrm>
          <a:prstGeom prst="rect">
            <a:avLst/>
          </a:prstGeom>
          <a:noFill/>
          <a:ln>
            <a:noFill/>
          </a:ln>
        </p:spPr>
      </p:pic>
      <p:sp>
        <p:nvSpPr>
          <p:cNvPr id="397" name="Google Shape;397;p51"/>
          <p:cNvSpPr txBox="1"/>
          <p:nvPr/>
        </p:nvSpPr>
        <p:spPr>
          <a:xfrm>
            <a:off x="82700" y="93375"/>
            <a:ext cx="4882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i="1">
                <a:solidFill>
                  <a:schemeClr val="dk2"/>
                </a:solidFill>
                <a:latin typeface="Lato"/>
                <a:ea typeface="Lato"/>
                <a:cs typeface="Lato"/>
                <a:sym typeface="Lato"/>
              </a:rPr>
              <a:t>5. DETAILED DESIGN OF DRUG-DRUG INTERACTION</a:t>
            </a:r>
            <a:endParaRPr sz="1600" b="1" i="1">
              <a:solidFill>
                <a:schemeClr val="dk2"/>
              </a:solidFill>
              <a:latin typeface="Lato"/>
              <a:ea typeface="Lato"/>
              <a:cs typeface="Lato"/>
              <a:sym typeface="Lato"/>
            </a:endParaRPr>
          </a:p>
        </p:txBody>
      </p:sp>
      <p:pic>
        <p:nvPicPr>
          <p:cNvPr id="398" name="Google Shape;398;p51"/>
          <p:cNvPicPr preferRelativeResize="0"/>
          <p:nvPr/>
        </p:nvPicPr>
        <p:blipFill>
          <a:blip r:embed="rId4">
            <a:alphaModFix/>
          </a:blip>
          <a:stretch>
            <a:fillRect/>
          </a:stretch>
        </p:blipFill>
        <p:spPr>
          <a:xfrm>
            <a:off x="2152550" y="589875"/>
            <a:ext cx="6839050" cy="4475275"/>
          </a:xfrm>
          <a:prstGeom prst="rect">
            <a:avLst/>
          </a:prstGeom>
          <a:noFill/>
          <a:ln>
            <a:noFill/>
          </a:ln>
        </p:spPr>
      </p:pic>
      <p:cxnSp>
        <p:nvCxnSpPr>
          <p:cNvPr id="399" name="Google Shape;399;p51"/>
          <p:cNvCxnSpPr/>
          <p:nvPr/>
        </p:nvCxnSpPr>
        <p:spPr>
          <a:xfrm>
            <a:off x="2102975" y="685425"/>
            <a:ext cx="9300" cy="4127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107" name="Google Shape;107;p16"/>
          <p:cNvGraphicFramePr/>
          <p:nvPr/>
        </p:nvGraphicFramePr>
        <p:xfrm>
          <a:off x="79050" y="477650"/>
          <a:ext cx="9144000" cy="4566330"/>
        </p:xfrm>
        <a:graphic>
          <a:graphicData uri="http://schemas.openxmlformats.org/drawingml/2006/table">
            <a:tbl>
              <a:tblPr>
                <a:noFill/>
                <a:tableStyleId>{3D523440-35CE-4C07-86AC-78350BAF93AA}</a:tableStyleId>
              </a:tblPr>
              <a:tblGrid>
                <a:gridCol w="2286000">
                  <a:extLst>
                    <a:ext uri="{9D8B030D-6E8A-4147-A177-3AD203B41FA5}">
                      <a16:colId xmlns:a16="http://schemas.microsoft.com/office/drawing/2014/main" val="20000"/>
                    </a:ext>
                  </a:extLst>
                </a:gridCol>
                <a:gridCol w="2235650">
                  <a:extLst>
                    <a:ext uri="{9D8B030D-6E8A-4147-A177-3AD203B41FA5}">
                      <a16:colId xmlns:a16="http://schemas.microsoft.com/office/drawing/2014/main" val="20001"/>
                    </a:ext>
                  </a:extLst>
                </a:gridCol>
                <a:gridCol w="233635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802800">
                <a:tc>
                  <a:txBody>
                    <a:bodyPr/>
                    <a:lstStyle/>
                    <a:p>
                      <a:pPr marL="0" marR="0" lvl="0" indent="0" algn="l" rtl="0">
                        <a:lnSpc>
                          <a:spcPct val="9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Title of the Article</a:t>
                      </a:r>
                      <a:endParaRPr sz="1400" b="1" u="none" strike="noStrike" cap="none">
                        <a:latin typeface="Lato"/>
                        <a:ea typeface="Lato"/>
                        <a:cs typeface="Lato"/>
                        <a:sym typeface="Lato"/>
                      </a:endParaRPr>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Authors and Year of Publication</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Highlights of Approaches Followed</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Challenges to be Addressed</a:t>
                      </a:r>
                      <a:endParaRPr sz="1400" b="1"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17178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sng" strike="noStrike" cap="none">
                          <a:solidFill>
                            <a:schemeClr val="hlink"/>
                          </a:solidFill>
                          <a:highlight>
                            <a:schemeClr val="lt1"/>
                          </a:highlight>
                          <a:latin typeface="Lato"/>
                          <a:ea typeface="Lato"/>
                          <a:cs typeface="Lato"/>
                          <a:sym typeface="Lato"/>
                          <a:hlinkClick r:id="rId3"/>
                        </a:rPr>
                        <a:t>A New Quantum Circuits of Quantum Convolutional Neural Network for X-Ray Images Classification</a:t>
                      </a:r>
                      <a:endParaRPr sz="1400" b="1" u="none" strike="noStrike" cap="none">
                        <a:solidFill>
                          <a:srgbClr val="073763"/>
                        </a:solidFill>
                        <a:highlight>
                          <a:schemeClr val="lt1"/>
                        </a:highlight>
                        <a:latin typeface="Lato"/>
                        <a:ea typeface="Lato"/>
                        <a:cs typeface="Lato"/>
                        <a:sym typeface="Lato"/>
                      </a:endParaRPr>
                    </a:p>
                    <a:p>
                      <a:pPr marL="0" marR="0" lvl="0" indent="0" algn="just" rtl="0">
                        <a:lnSpc>
                          <a:spcPct val="115000"/>
                        </a:lnSpc>
                        <a:spcBef>
                          <a:spcPts val="0"/>
                        </a:spcBef>
                        <a:spcAft>
                          <a:spcPts val="0"/>
                        </a:spcAft>
                        <a:buClr>
                          <a:srgbClr val="000000"/>
                        </a:buClr>
                        <a:buSzPts val="1100"/>
                        <a:buFont typeface="Arial"/>
                        <a:buNone/>
                      </a:pPr>
                      <a:endParaRPr sz="1100" b="1" u="none" strike="noStrike" cap="none">
                        <a:solidFill>
                          <a:srgbClr val="073763"/>
                        </a:solidFill>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 </a:t>
                      </a:r>
                      <a:r>
                        <a:rPr lang="en-GB" sz="1100" u="none" strike="noStrike" cap="none">
                          <a:solidFill>
                            <a:srgbClr val="333333"/>
                          </a:solidFill>
                          <a:highlight>
                            <a:srgbClr val="FFFFFF"/>
                          </a:highlight>
                          <a:latin typeface="Lato"/>
                          <a:ea typeface="Lato"/>
                          <a:cs typeface="Lato"/>
                          <a:sym typeface="Lato"/>
                        </a:rPr>
                        <a:t>M. Yousif, B. Al-Khateeb and B. Garcia-Zapirain.</a:t>
                      </a:r>
                      <a:endParaRPr sz="1100" u="none" strike="noStrike" cap="none">
                        <a:solidFill>
                          <a:srgbClr val="333333"/>
                        </a:solidFill>
                        <a:highlight>
                          <a:srgbClr val="FFFFFF"/>
                        </a:highlight>
                        <a:latin typeface="Lato"/>
                        <a:ea typeface="Lato"/>
                        <a:cs typeface="Lato"/>
                        <a:sym typeface="Lato"/>
                      </a:endParaRPr>
                    </a:p>
                    <a:p>
                      <a:pPr marL="0" marR="0" lvl="0" indent="0" algn="l" rtl="0">
                        <a:lnSpc>
                          <a:spcPct val="115000"/>
                        </a:lnSpc>
                        <a:spcBef>
                          <a:spcPts val="120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 </a:t>
                      </a:r>
                      <a:r>
                        <a:rPr lang="en-GB" sz="1100" i="1" u="none" strike="noStrike" cap="none">
                          <a:solidFill>
                            <a:srgbClr val="333333"/>
                          </a:solidFill>
                          <a:highlight>
                            <a:srgbClr val="FFFFFF"/>
                          </a:highlight>
                          <a:latin typeface="Lato"/>
                          <a:ea typeface="Lato"/>
                          <a:cs typeface="Lato"/>
                          <a:sym typeface="Lato"/>
                        </a:rPr>
                        <a:t>IEEE Access</a:t>
                      </a:r>
                      <a:r>
                        <a:rPr lang="en-GB" sz="1100" u="none" strike="noStrike" cap="none">
                          <a:solidFill>
                            <a:srgbClr val="333333"/>
                          </a:solidFill>
                          <a:highlight>
                            <a:srgbClr val="FFFFFF"/>
                          </a:highlight>
                          <a:latin typeface="Lato"/>
                          <a:ea typeface="Lato"/>
                          <a:cs typeface="Lato"/>
                          <a:sym typeface="Lato"/>
                        </a:rPr>
                        <a:t>, vol. 12, pp 2024</a:t>
                      </a:r>
                      <a:endParaRPr sz="1100" u="none" strike="noStrike" cap="none">
                        <a:solidFill>
                          <a:srgbClr val="333333"/>
                        </a:solidFill>
                        <a:highlight>
                          <a:schemeClr val="lt1"/>
                        </a:highlight>
                        <a:latin typeface="Lato"/>
                        <a:ea typeface="Lato"/>
                        <a:cs typeface="Lato"/>
                        <a:sym typeface="Lato"/>
                      </a:endParaRPr>
                    </a:p>
                  </a:txBody>
                  <a:tcPr marL="91425" marR="91425" marT="91425" marB="91425"/>
                </a:tc>
                <a:tc>
                  <a:txBody>
                    <a:bodyPr/>
                    <a:lstStyle/>
                    <a:p>
                      <a:pPr marL="171450" marR="0" lvl="0" indent="-152400" algn="l" rtl="0">
                        <a:lnSpc>
                          <a:spcPct val="100000"/>
                        </a:lnSpc>
                        <a:spcBef>
                          <a:spcPts val="0"/>
                        </a:spcBef>
                        <a:spcAft>
                          <a:spcPts val="0"/>
                        </a:spcAft>
                        <a:buClr>
                          <a:srgbClr val="000000"/>
                        </a:buClr>
                        <a:buSzPts val="600"/>
                        <a:buFont typeface="Lato"/>
                        <a:buChar char="●"/>
                      </a:pPr>
                      <a:r>
                        <a:rPr lang="en-GB" sz="1100" u="none" strike="noStrike" cap="none">
                          <a:latin typeface="Lato"/>
                          <a:ea typeface="Lato"/>
                          <a:cs typeface="Lato"/>
                          <a:sym typeface="Lato"/>
                        </a:rPr>
                        <a:t>Utilizes quantum circuits to enhance feature extraction, improving accuracy and processing speed.</a:t>
                      </a:r>
                      <a:endParaRPr sz="1100" u="none" strike="noStrike" cap="none">
                        <a:latin typeface="Lato"/>
                        <a:ea typeface="Lato"/>
                        <a:cs typeface="Lato"/>
                        <a:sym typeface="Lato"/>
                      </a:endParaRPr>
                    </a:p>
                    <a:p>
                      <a:pPr marL="171450" marR="0" lvl="0" indent="0" algn="l" rtl="0">
                        <a:lnSpc>
                          <a:spcPct val="100000"/>
                        </a:lnSpc>
                        <a:spcBef>
                          <a:spcPts val="0"/>
                        </a:spcBef>
                        <a:spcAft>
                          <a:spcPts val="0"/>
                        </a:spcAft>
                        <a:buClr>
                          <a:srgbClr val="000000"/>
                        </a:buClr>
                        <a:buSzPts val="800"/>
                        <a:buFont typeface="Arial"/>
                        <a:buNone/>
                      </a:pPr>
                      <a:endParaRPr sz="800" u="none" strike="noStrike" cap="none">
                        <a:latin typeface="Lato"/>
                        <a:ea typeface="Lato"/>
                        <a:cs typeface="Lato"/>
                        <a:sym typeface="Lato"/>
                      </a:endParaRPr>
                    </a:p>
                    <a:p>
                      <a:pPr marL="171450" marR="0" lvl="0" indent="-152400" algn="l" rtl="0">
                        <a:lnSpc>
                          <a:spcPct val="100000"/>
                        </a:lnSpc>
                        <a:spcBef>
                          <a:spcPts val="0"/>
                        </a:spcBef>
                        <a:spcAft>
                          <a:spcPts val="0"/>
                        </a:spcAft>
                        <a:buClr>
                          <a:srgbClr val="000000"/>
                        </a:buClr>
                        <a:buSzPts val="600"/>
                        <a:buFont typeface="Lato"/>
                        <a:buChar char="●"/>
                      </a:pPr>
                      <a:r>
                        <a:rPr lang="en-GB" sz="1100" u="none" strike="noStrike" cap="none">
                          <a:latin typeface="Lato"/>
                          <a:ea typeface="Lato"/>
                          <a:cs typeface="Lato"/>
                          <a:sym typeface="Lato"/>
                        </a:rPr>
                        <a:t>Evaluates QCNN performance on MNIST and covidx-cxr3 datasets, showing superior results in recognition accuracy and efficiency.</a:t>
                      </a:r>
                      <a:endParaRPr sz="1100" u="none" strike="noStrike" cap="none">
                        <a:latin typeface="Lato"/>
                        <a:ea typeface="Lato"/>
                        <a:cs typeface="Lato"/>
                        <a:sym typeface="Lato"/>
                      </a:endParaRPr>
                    </a:p>
                  </a:txBody>
                  <a:tcPr marL="91425" marR="91425" marT="91425" marB="91425"/>
                </a:tc>
                <a:tc>
                  <a:txBody>
                    <a:bodyPr/>
                    <a:lstStyle/>
                    <a:p>
                      <a:pPr marL="171450" marR="0" lvl="0" indent="-152400" algn="l" rtl="0">
                        <a:lnSpc>
                          <a:spcPct val="100000"/>
                        </a:lnSpc>
                        <a:spcBef>
                          <a:spcPts val="0"/>
                        </a:spcBef>
                        <a:spcAft>
                          <a:spcPts val="0"/>
                        </a:spcAft>
                        <a:buClr>
                          <a:srgbClr val="000000"/>
                        </a:buClr>
                        <a:buSzPts val="600"/>
                        <a:buFont typeface="Lato"/>
                        <a:buChar char="●"/>
                      </a:pPr>
                      <a:r>
                        <a:rPr lang="en-GB" sz="1100" u="none" strike="noStrike" cap="none">
                          <a:latin typeface="Lato"/>
                          <a:ea typeface="Lato"/>
                          <a:cs typeface="Lato"/>
                          <a:sym typeface="Lato"/>
                        </a:rPr>
                        <a:t> Quantum computing resources are limited, making it challenging to scale QCNNs for large datasets.</a:t>
                      </a:r>
                      <a:endParaRPr sz="1100" u="none" strike="noStrike" cap="none">
                        <a:latin typeface="Lato"/>
                        <a:ea typeface="Lato"/>
                        <a:cs typeface="Lato"/>
                        <a:sym typeface="Lato"/>
                      </a:endParaRPr>
                    </a:p>
                    <a:p>
                      <a:pPr marL="17145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52400" algn="l" rtl="0">
                        <a:lnSpc>
                          <a:spcPct val="100000"/>
                        </a:lnSpc>
                        <a:spcBef>
                          <a:spcPts val="0"/>
                        </a:spcBef>
                        <a:spcAft>
                          <a:spcPts val="0"/>
                        </a:spcAft>
                        <a:buClr>
                          <a:srgbClr val="000000"/>
                        </a:buClr>
                        <a:buSzPts val="600"/>
                        <a:buFont typeface="Lato"/>
                        <a:buChar char="●"/>
                      </a:pPr>
                      <a:r>
                        <a:rPr lang="en-GB" sz="1100" u="none" strike="noStrike" cap="none">
                          <a:latin typeface="Lato"/>
                          <a:ea typeface="Lato"/>
                          <a:cs typeface="Lato"/>
                          <a:sym typeface="Lato"/>
                        </a:rPr>
                        <a:t>Quantum systems are prone to errors and decoherence, affecting model reliability and consistency.</a:t>
                      </a:r>
                      <a:endParaRPr sz="11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1950000">
                <a:tc>
                  <a:txBody>
                    <a:bodyPr/>
                    <a:lstStyle/>
                    <a:p>
                      <a:pPr marL="0" marR="0" lvl="0" indent="0" algn="l" rtl="0">
                        <a:lnSpc>
                          <a:spcPct val="123000"/>
                        </a:lnSpc>
                        <a:spcBef>
                          <a:spcPts val="0"/>
                        </a:spcBef>
                        <a:spcAft>
                          <a:spcPts val="0"/>
                        </a:spcAft>
                        <a:buClr>
                          <a:srgbClr val="000000"/>
                        </a:buClr>
                        <a:buSzPts val="1400"/>
                        <a:buFont typeface="Arial"/>
                        <a:buNone/>
                      </a:pPr>
                      <a:r>
                        <a:rPr lang="en-GB" sz="1400" b="1" u="sng" strike="noStrike" cap="none">
                          <a:solidFill>
                            <a:schemeClr val="dk2"/>
                          </a:solidFill>
                          <a:highlight>
                            <a:schemeClr val="lt1"/>
                          </a:highlight>
                          <a:latin typeface="Lato"/>
                          <a:ea typeface="Lato"/>
                          <a:cs typeface="Lato"/>
                          <a:sym typeface="Lato"/>
                        </a:rPr>
                        <a:t>Hybrid Quantum Neural Network Approaches to Protein–Ligand Binding Affinity Prediction</a:t>
                      </a:r>
                      <a:endParaRPr sz="1400" b="1" u="sng" strike="noStrike" cap="none">
                        <a:solidFill>
                          <a:schemeClr val="dk2"/>
                        </a:solidFill>
                        <a:highlight>
                          <a:schemeClr val="lt1"/>
                        </a:highlight>
                        <a:latin typeface="Lato"/>
                        <a:ea typeface="Lato"/>
                        <a:cs typeface="Lato"/>
                        <a:sym typeface="Lato"/>
                      </a:endParaRPr>
                    </a:p>
                    <a:p>
                      <a:pPr marL="0" marR="0" lvl="0" indent="0" algn="l" rtl="0">
                        <a:lnSpc>
                          <a:spcPct val="100000"/>
                        </a:lnSpc>
                        <a:spcBef>
                          <a:spcPts val="1700"/>
                        </a:spcBef>
                        <a:spcAft>
                          <a:spcPts val="0"/>
                        </a:spcAft>
                        <a:buClr>
                          <a:srgbClr val="000000"/>
                        </a:buClr>
                        <a:buSzPts val="1400"/>
                        <a:buFont typeface="Arial"/>
                        <a:buNone/>
                      </a:pPr>
                      <a:endParaRPr sz="1400" b="1" u="none" strike="noStrike" cap="none">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 </a:t>
                      </a:r>
                      <a:r>
                        <a:rPr lang="en-GB" sz="1100" u="none" strike="noStrike" cap="none">
                          <a:solidFill>
                            <a:srgbClr val="222222"/>
                          </a:solidFill>
                          <a:highlight>
                            <a:srgbClr val="FFFFFF"/>
                          </a:highlight>
                          <a:latin typeface="Lato"/>
                          <a:ea typeface="Lato"/>
                          <a:cs typeface="Lato"/>
                          <a:sym typeface="Lato"/>
                        </a:rPr>
                        <a:t>Avramouli, M.; Savvas, I.K.; Vasilaki, A.; Tsipourlianos, A.; Garani, G. </a:t>
                      </a: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120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 </a:t>
                      </a:r>
                      <a:r>
                        <a:rPr lang="en-GB" sz="1100" u="none" strike="noStrike" cap="none">
                          <a:solidFill>
                            <a:srgbClr val="333333"/>
                          </a:solidFill>
                          <a:highlight>
                            <a:schemeClr val="lt1"/>
                          </a:highlight>
                          <a:latin typeface="Lato"/>
                          <a:ea typeface="Lato"/>
                          <a:cs typeface="Lato"/>
                          <a:sym typeface="Lato"/>
                        </a:rPr>
                        <a:t>MDPI , 2024</a:t>
                      </a:r>
                      <a:endParaRPr sz="1100" u="none" strike="noStrike" cap="none">
                        <a:solidFill>
                          <a:srgbClr val="333333"/>
                        </a:solidFill>
                        <a:highlight>
                          <a:srgbClr val="FFFFFF"/>
                        </a:highlight>
                        <a:latin typeface="Lato"/>
                        <a:ea typeface="Lato"/>
                        <a:cs typeface="Lato"/>
                        <a:sym typeface="Lato"/>
                      </a:endParaRPr>
                    </a:p>
                  </a:txBody>
                  <a:tcPr marL="91425" marR="91425" marT="91425" marB="91425"/>
                </a:tc>
                <a:tc>
                  <a:txBody>
                    <a:bodyPr/>
                    <a:lstStyle/>
                    <a:p>
                      <a:pPr marL="171450" marR="0" lvl="0" indent="-152400" algn="l" rtl="0">
                        <a:lnSpc>
                          <a:spcPct val="100000"/>
                        </a:lnSpc>
                        <a:spcBef>
                          <a:spcPts val="0"/>
                        </a:spcBef>
                        <a:spcAft>
                          <a:spcPts val="0"/>
                        </a:spcAft>
                        <a:buClr>
                          <a:srgbClr val="000000"/>
                        </a:buClr>
                        <a:buSzPts val="600"/>
                        <a:buFont typeface="Lato"/>
                        <a:buChar char="●"/>
                      </a:pPr>
                      <a:r>
                        <a:rPr lang="en-GB" sz="1100" u="none" strike="noStrike" cap="none">
                          <a:latin typeface="Lato"/>
                          <a:ea typeface="Lato"/>
                          <a:cs typeface="Lato"/>
                          <a:sym typeface="Lato"/>
                        </a:rPr>
                        <a:t>Hybrid quantum-classical models accelerate training, require fewer epochs, and generalize better than classical deep learning models.</a:t>
                      </a:r>
                      <a:endParaRPr sz="1100" u="none" strike="noStrike" cap="none">
                        <a:latin typeface="Lato"/>
                        <a:ea typeface="Lato"/>
                        <a:cs typeface="Lato"/>
                        <a:sym typeface="Lato"/>
                      </a:endParaRPr>
                    </a:p>
                    <a:p>
                      <a:pPr marL="171450" marR="0" lvl="0" indent="-11430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txBody>
                  <a:tcPr marL="91425" marR="91425" marT="91425" marB="91425"/>
                </a:tc>
                <a:tc>
                  <a:txBody>
                    <a:bodyPr/>
                    <a:lstStyle/>
                    <a:p>
                      <a:pPr marL="285750" marR="0" lvl="0" indent="-2603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Binding affinity values need careful scaling to fit within the range of quantum circuit outputs, impacting prediction accuracy.</a:t>
                      </a:r>
                      <a:endParaRPr sz="1100" u="none" strike="noStrike" cap="none">
                        <a:latin typeface="Lato"/>
                        <a:ea typeface="Lato"/>
                        <a:cs typeface="Lato"/>
                        <a:sym typeface="Lato"/>
                      </a:endParaRPr>
                    </a:p>
                    <a:p>
                      <a:pPr marL="171450" marR="0" lvl="0" indent="-11430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sp>
        <p:nvSpPr>
          <p:cNvPr id="108" name="Google Shape;108;p16"/>
          <p:cNvSpPr txBox="1"/>
          <p:nvPr/>
        </p:nvSpPr>
        <p:spPr>
          <a:xfrm>
            <a:off x="154050" y="34125"/>
            <a:ext cx="57792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GB" sz="1600" b="1" i="1" u="none" strike="noStrike" cap="none">
                <a:solidFill>
                  <a:schemeClr val="dk2"/>
                </a:solidFill>
                <a:latin typeface="Lato"/>
                <a:ea typeface="Lato"/>
                <a:cs typeface="Lato"/>
                <a:sym typeface="Lato"/>
              </a:rPr>
              <a:t>LITERATURE  SURVEY:</a:t>
            </a:r>
            <a:endParaRPr sz="1600" b="1" i="1" u="none" strike="noStrike" cap="none">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p:nvPr/>
        </p:nvSpPr>
        <p:spPr>
          <a:xfrm>
            <a:off x="0" y="0"/>
            <a:ext cx="563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i="1">
                <a:solidFill>
                  <a:schemeClr val="dk2"/>
                </a:solidFill>
                <a:latin typeface="Lato"/>
                <a:ea typeface="Lato"/>
                <a:cs typeface="Lato"/>
                <a:sym typeface="Lato"/>
              </a:rPr>
              <a:t> DETAILED DESIGN OF DRUG-DRUG INTERACTION</a:t>
            </a:r>
            <a:endParaRPr sz="1600" b="1" i="1">
              <a:solidFill>
                <a:schemeClr val="dk2"/>
              </a:solidFill>
              <a:latin typeface="Lato"/>
              <a:ea typeface="Lato"/>
              <a:cs typeface="Lato"/>
              <a:sym typeface="Lato"/>
            </a:endParaRPr>
          </a:p>
        </p:txBody>
      </p:sp>
      <p:sp>
        <p:nvSpPr>
          <p:cNvPr id="405" name="Google Shape;405;p52"/>
          <p:cNvSpPr txBox="1"/>
          <p:nvPr/>
        </p:nvSpPr>
        <p:spPr>
          <a:xfrm>
            <a:off x="262700" y="755975"/>
            <a:ext cx="31626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 The Original DATASET1:  </a:t>
            </a:r>
            <a:endParaRPr sz="1300">
              <a:solidFill>
                <a:schemeClr val="accent1"/>
              </a:solidFill>
              <a:latin typeface="Lato"/>
              <a:ea typeface="Lato"/>
              <a:cs typeface="Lato"/>
              <a:sym typeface="Lato"/>
            </a:endParaRPr>
          </a:p>
        </p:txBody>
      </p:sp>
      <p:pic>
        <p:nvPicPr>
          <p:cNvPr id="406" name="Google Shape;406;p52"/>
          <p:cNvPicPr preferRelativeResize="0"/>
          <p:nvPr/>
        </p:nvPicPr>
        <p:blipFill rotWithShape="1">
          <a:blip r:embed="rId3">
            <a:alphaModFix/>
          </a:blip>
          <a:srcRect r="31077"/>
          <a:stretch/>
        </p:blipFill>
        <p:spPr>
          <a:xfrm>
            <a:off x="192500" y="1187075"/>
            <a:ext cx="7228974" cy="3679700"/>
          </a:xfrm>
          <a:prstGeom prst="rect">
            <a:avLst/>
          </a:prstGeom>
          <a:noFill/>
          <a:ln>
            <a:noFill/>
          </a:ln>
        </p:spPr>
      </p:pic>
      <p:sp>
        <p:nvSpPr>
          <p:cNvPr id="407" name="Google Shape;407;p52"/>
          <p:cNvSpPr txBox="1"/>
          <p:nvPr/>
        </p:nvSpPr>
        <p:spPr>
          <a:xfrm>
            <a:off x="4764500" y="120300"/>
            <a:ext cx="35895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Total number of drug pairs :191809 </a:t>
            </a:r>
            <a:endParaRPr sz="1100" b="1">
              <a:latin typeface="Lato"/>
              <a:ea typeface="Lato"/>
              <a:cs typeface="Lato"/>
              <a:sym typeface="Lato"/>
            </a:endParaRPr>
          </a:p>
          <a:p>
            <a:pPr marL="0" lvl="0" indent="0" algn="l" rtl="0">
              <a:spcBef>
                <a:spcPts val="0"/>
              </a:spcBef>
              <a:spcAft>
                <a:spcPts val="0"/>
              </a:spcAft>
              <a:buNone/>
            </a:pPr>
            <a:endParaRPr sz="1100" b="1">
              <a:latin typeface="Lato"/>
              <a:ea typeface="Lato"/>
              <a:cs typeface="Lato"/>
              <a:sym typeface="Lato"/>
            </a:endParaRPr>
          </a:p>
          <a:p>
            <a:pPr marL="0" lvl="0" indent="0" algn="l" rtl="0">
              <a:spcBef>
                <a:spcPts val="0"/>
              </a:spcBef>
              <a:spcAft>
                <a:spcPts val="0"/>
              </a:spcAft>
              <a:buNone/>
            </a:pPr>
            <a:r>
              <a:rPr lang="en-GB" sz="1050" b="1">
                <a:solidFill>
                  <a:schemeClr val="dk2"/>
                </a:solidFill>
                <a:highlight>
                  <a:schemeClr val="lt2"/>
                </a:highlight>
              </a:rPr>
              <a:t>DrugBank</a:t>
            </a:r>
            <a:r>
              <a:rPr lang="en-GB" sz="1050">
                <a:solidFill>
                  <a:schemeClr val="dk2"/>
                </a:solidFill>
                <a:highlight>
                  <a:schemeClr val="lt2"/>
                </a:highlight>
              </a:rPr>
              <a:t> is a vital resource for your pharmaceutical research, offering comprehensive &amp; reliable drug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3"/>
          <p:cNvSpPr txBox="1"/>
          <p:nvPr/>
        </p:nvSpPr>
        <p:spPr>
          <a:xfrm>
            <a:off x="0" y="0"/>
            <a:ext cx="571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i="1">
                <a:solidFill>
                  <a:schemeClr val="dk2"/>
                </a:solidFill>
                <a:latin typeface="Lato"/>
                <a:ea typeface="Lato"/>
                <a:cs typeface="Lato"/>
                <a:sym typeface="Lato"/>
              </a:rPr>
              <a:t> DETAILED DESIGN OF DRUG-DRUG INTERACTION</a:t>
            </a:r>
            <a:endParaRPr sz="1600" b="1" i="1">
              <a:solidFill>
                <a:schemeClr val="dk2"/>
              </a:solidFill>
              <a:latin typeface="Lato"/>
              <a:ea typeface="Lato"/>
              <a:cs typeface="Lato"/>
              <a:sym typeface="Lato"/>
            </a:endParaRPr>
          </a:p>
        </p:txBody>
      </p:sp>
      <p:sp>
        <p:nvSpPr>
          <p:cNvPr id="413" name="Google Shape;413;p53"/>
          <p:cNvSpPr txBox="1"/>
          <p:nvPr/>
        </p:nvSpPr>
        <p:spPr>
          <a:xfrm>
            <a:off x="0" y="762000"/>
            <a:ext cx="503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accent1"/>
                </a:solidFill>
                <a:latin typeface="Lato"/>
                <a:ea typeface="Lato"/>
                <a:cs typeface="Lato"/>
                <a:sym typeface="Lato"/>
              </a:rPr>
              <a:t> TRANSFORMED DATASET 2 :(with extracted features)  </a:t>
            </a:r>
            <a:endParaRPr/>
          </a:p>
        </p:txBody>
      </p:sp>
      <p:pic>
        <p:nvPicPr>
          <p:cNvPr id="414" name="Google Shape;414;p53"/>
          <p:cNvPicPr preferRelativeResize="0"/>
          <p:nvPr/>
        </p:nvPicPr>
        <p:blipFill>
          <a:blip r:embed="rId3">
            <a:alphaModFix/>
          </a:blip>
          <a:stretch>
            <a:fillRect/>
          </a:stretch>
        </p:blipFill>
        <p:spPr>
          <a:xfrm>
            <a:off x="423100" y="1088750"/>
            <a:ext cx="7759475" cy="3691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4"/>
          <p:cNvSpPr txBox="1">
            <a:spLocks noGrp="1"/>
          </p:cNvSpPr>
          <p:nvPr>
            <p:ph type="title"/>
          </p:nvPr>
        </p:nvSpPr>
        <p:spPr>
          <a:xfrm>
            <a:off x="189550" y="-10050"/>
            <a:ext cx="7688400" cy="3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040" b="0" i="1">
                <a:latin typeface="Lato"/>
                <a:ea typeface="Lato"/>
                <a:cs typeface="Lato"/>
                <a:sym typeface="Lato"/>
              </a:rPr>
              <a:t>Algorithm for DDI</a:t>
            </a:r>
            <a:endParaRPr sz="2040" b="0" i="1">
              <a:latin typeface="Lato"/>
              <a:ea typeface="Lato"/>
              <a:cs typeface="Lato"/>
              <a:sym typeface="Lato"/>
            </a:endParaRPr>
          </a:p>
        </p:txBody>
      </p:sp>
      <p:sp>
        <p:nvSpPr>
          <p:cNvPr id="420" name="Google Shape;420;p54"/>
          <p:cNvSpPr txBox="1"/>
          <p:nvPr/>
        </p:nvSpPr>
        <p:spPr>
          <a:xfrm>
            <a:off x="0" y="494125"/>
            <a:ext cx="7688400" cy="46176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latin typeface="Lato"/>
                <a:ea typeface="Lato"/>
                <a:cs typeface="Lato"/>
                <a:sym typeface="Lato"/>
              </a:rPr>
              <a:t>{</a:t>
            </a:r>
            <a:r>
              <a:rPr lang="en-GB" sz="1200">
                <a:solidFill>
                  <a:srgbClr val="4A86E8"/>
                </a:solidFill>
                <a:latin typeface="Lato"/>
                <a:ea typeface="Lato"/>
                <a:cs typeface="Lato"/>
                <a:sym typeface="Lato"/>
              </a:rPr>
              <a:t>Func. extract_features(smiles)</a:t>
            </a:r>
            <a:r>
              <a:rPr lang="en-GB" sz="1200">
                <a:solidFill>
                  <a:schemeClr val="dk2"/>
                </a:solidFill>
                <a:latin typeface="Lato"/>
                <a:ea typeface="Lato"/>
                <a:cs typeface="Lato"/>
                <a:sym typeface="Lato"/>
              </a:rPr>
              <a:t>:         #Extracting Physicochemical Features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Convert the SMILES string to a molecule using RDKit's Chem.MolFromSmiles()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If molecule is valid:</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Compute</a:t>
            </a:r>
            <a:r>
              <a:rPr lang="en-GB" sz="1200">
                <a:solidFill>
                  <a:srgbClr val="4A86E8"/>
                </a:solidFill>
                <a:latin typeface="Lato"/>
                <a:ea typeface="Lato"/>
                <a:cs typeface="Lato"/>
                <a:sym typeface="Lato"/>
              </a:rPr>
              <a:t> descriptors </a:t>
            </a:r>
            <a:r>
              <a:rPr lang="en-GB" sz="1200">
                <a:solidFill>
                  <a:schemeClr val="dk2"/>
                </a:solidFill>
                <a:latin typeface="Lato"/>
                <a:ea typeface="Lato"/>
                <a:cs typeface="Lato"/>
                <a:sym typeface="Lato"/>
              </a:rPr>
              <a:t>using RDKit's </a:t>
            </a:r>
            <a:r>
              <a:rPr lang="en-GB" sz="1200">
                <a:solidFill>
                  <a:srgbClr val="4A86E8"/>
                </a:solidFill>
                <a:latin typeface="Lato"/>
                <a:ea typeface="Lato"/>
                <a:cs typeface="Lato"/>
                <a:sym typeface="Lato"/>
              </a:rPr>
              <a:t>Descriptors</a:t>
            </a:r>
            <a:r>
              <a:rPr lang="en-GB" sz="1200">
                <a:solidFill>
                  <a:schemeClr val="dk2"/>
                </a:solidFill>
                <a:latin typeface="Lato"/>
                <a:ea typeface="Lato"/>
                <a:cs typeface="Lato"/>
                <a:sym typeface="Lato"/>
              </a:rPr>
              <a:t>:</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descriptor = [MolWt, MolLogP, TPSA, NumHDonors, NumHAcceptors, </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NumRotatableBonds, HeavyAtomCount, NumAromaticRings,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NumHeteroAtoms, FractionCSP3]</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return descriptor</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Else:</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return None</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rgbClr val="4A86E8"/>
                </a:solidFill>
                <a:latin typeface="Lato"/>
                <a:ea typeface="Lato"/>
                <a:cs typeface="Lato"/>
                <a:sym typeface="Lato"/>
              </a:rPr>
              <a:t>Func. compute_similarity(smiles1, smiles2)</a:t>
            </a:r>
            <a:r>
              <a:rPr lang="en-GB" sz="1200">
                <a:solidFill>
                  <a:schemeClr val="dk2"/>
                </a:solidFill>
                <a:latin typeface="Lato"/>
                <a:ea typeface="Lato"/>
                <a:cs typeface="Lato"/>
                <a:sym typeface="Lato"/>
              </a:rPr>
              <a:t>:    #Tanimoto Similarity</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Convert both SMILES to fingerprints using RDKit</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    Compute and return Tanimoto similarity between the fingerprints}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1. Load DrugBank dataset containing Drug1, Drug2, and interaction labels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2. For each drug, extract chemical features using `extract_features(smiles)`</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3. Calculate Tanimoto similarity between each drug pair using `compute_similarity(smiles1, smiles2)`</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4. Concatenate features of Drug1, Drug2, and the similarity score to form the feature vector</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5. Encode interaction labels as the target for classification</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6. Split the dataset into training and testing sets (e.g., 80:20 ratio)</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7. Normalize features using `StandardScaler` and store in `train_features_scaled` and `test_features_scaled`</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8. Initialize `RandomForestClassifier()` as the classification model</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9. Train the model on `train_features_scaled` and `train_y`</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10. Evaluate model performance on `test_features_scaled` and `test_y`</a:t>
            </a:r>
            <a:endParaRPr sz="1200">
              <a:solidFill>
                <a:schemeClr val="dk2"/>
              </a:solidFill>
              <a:latin typeface="Lato"/>
              <a:ea typeface="Lato"/>
              <a:cs typeface="Lato"/>
              <a:sym typeface="Lato"/>
            </a:endParaRPr>
          </a:p>
          <a:p>
            <a:pPr marL="0" lvl="0" indent="0" algn="l" rtl="0">
              <a:spcBef>
                <a:spcPts val="0"/>
              </a:spcBef>
              <a:spcAft>
                <a:spcPts val="0"/>
              </a:spcAft>
              <a:buNone/>
            </a:pPr>
            <a:r>
              <a:rPr lang="en-GB" sz="1200">
                <a:solidFill>
                  <a:schemeClr val="dk2"/>
                </a:solidFill>
                <a:latin typeface="Lato"/>
                <a:ea typeface="Lato"/>
                <a:cs typeface="Lato"/>
                <a:sym typeface="Lato"/>
              </a:rPr>
              <a:t>11. Predict interactions for new drug pairs using their SMILES inputs</a:t>
            </a:r>
            <a:endParaRPr>
              <a:solidFill>
                <a:schemeClr val="accent1"/>
              </a:solidFill>
              <a:latin typeface="Lato"/>
              <a:ea typeface="Lato"/>
              <a:cs typeface="Lato"/>
              <a:sym typeface="Lato"/>
            </a:endParaRPr>
          </a:p>
        </p:txBody>
      </p:sp>
      <p:sp>
        <p:nvSpPr>
          <p:cNvPr id="421" name="Google Shape;421;p54"/>
          <p:cNvSpPr txBox="1"/>
          <p:nvPr/>
        </p:nvSpPr>
        <p:spPr>
          <a:xfrm>
            <a:off x="5247875" y="1715975"/>
            <a:ext cx="3630300" cy="8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i="1">
                <a:solidFill>
                  <a:schemeClr val="dk1"/>
                </a:solidFill>
                <a:latin typeface="Lato"/>
                <a:ea typeface="Lato"/>
                <a:cs typeface="Lato"/>
                <a:sym typeface="Lato"/>
              </a:rPr>
              <a:t>input</a:t>
            </a:r>
            <a:r>
              <a:rPr lang="en-GB" sz="1100" b="1" i="1">
                <a:solidFill>
                  <a:schemeClr val="dk2"/>
                </a:solidFill>
                <a:latin typeface="Lato"/>
                <a:ea typeface="Lato"/>
                <a:cs typeface="Lato"/>
                <a:sym typeface="Lato"/>
              </a:rPr>
              <a:t>: SMILES of Drug1 and Drug2</a:t>
            </a:r>
            <a:endParaRPr sz="1100" b="1" i="1">
              <a:solidFill>
                <a:schemeClr val="dk2"/>
              </a:solidFill>
              <a:latin typeface="Lato"/>
              <a:ea typeface="Lato"/>
              <a:cs typeface="Lato"/>
              <a:sym typeface="Lato"/>
            </a:endParaRPr>
          </a:p>
          <a:p>
            <a:pPr marL="0" lvl="0" indent="0" algn="l" rtl="0">
              <a:spcBef>
                <a:spcPts val="0"/>
              </a:spcBef>
              <a:spcAft>
                <a:spcPts val="0"/>
              </a:spcAft>
              <a:buNone/>
            </a:pPr>
            <a:r>
              <a:rPr lang="en-GB" sz="1100" b="1" i="1">
                <a:solidFill>
                  <a:srgbClr val="137266"/>
                </a:solidFill>
                <a:latin typeface="Lato"/>
                <a:ea typeface="Lato"/>
                <a:cs typeface="Lato"/>
                <a:sym typeface="Lato"/>
              </a:rPr>
              <a:t>output</a:t>
            </a:r>
            <a:r>
              <a:rPr lang="en-GB" sz="1100" b="1" i="1">
                <a:solidFill>
                  <a:schemeClr val="dk2"/>
                </a:solidFill>
                <a:latin typeface="Lato"/>
                <a:ea typeface="Lato"/>
                <a:cs typeface="Lato"/>
                <a:sym typeface="Lato"/>
              </a:rPr>
              <a:t>: Predicted Drug-Drug Interaction Class</a:t>
            </a:r>
            <a:endParaRPr b="1" i="1">
              <a:solidFill>
                <a:schemeClr val="dk2"/>
              </a:solidFill>
              <a:latin typeface="Lato"/>
              <a:ea typeface="Lato"/>
              <a:cs typeface="Lato"/>
              <a:sym typeface="Lato"/>
            </a:endParaRPr>
          </a:p>
          <a:p>
            <a:pPr marL="0" lvl="0" indent="0" algn="l" rtl="0">
              <a:spcBef>
                <a:spcPts val="0"/>
              </a:spcBef>
              <a:spcAft>
                <a:spcPts val="0"/>
              </a:spcAft>
              <a:buNone/>
            </a:pPr>
            <a:r>
              <a:rPr lang="en-GB" sz="1100" b="1" i="1">
                <a:solidFill>
                  <a:schemeClr val="accent3"/>
                </a:solidFill>
                <a:latin typeface="Lato"/>
                <a:ea typeface="Lato"/>
                <a:cs typeface="Lato"/>
                <a:sym typeface="Lato"/>
              </a:rPr>
              <a:t>given: DrugBank dataset (Drug1, Drug2, IDs, Interaction Description)</a:t>
            </a:r>
            <a:endParaRPr sz="1100" b="1" i="1">
              <a:solidFill>
                <a:schemeClr val="accent3"/>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endParaRPr sz="1500">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5"/>
          <p:cNvSpPr txBox="1">
            <a:spLocks noGrp="1"/>
          </p:cNvSpPr>
          <p:nvPr>
            <p:ph type="title"/>
          </p:nvPr>
        </p:nvSpPr>
        <p:spPr>
          <a:xfrm>
            <a:off x="140725" y="628325"/>
            <a:ext cx="8711400" cy="459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0"/>
          </a:p>
        </p:txBody>
      </p:sp>
      <p:sp>
        <p:nvSpPr>
          <p:cNvPr id="427" name="Google Shape;427;p55"/>
          <p:cNvSpPr txBox="1"/>
          <p:nvPr/>
        </p:nvSpPr>
        <p:spPr>
          <a:xfrm>
            <a:off x="0" y="0"/>
            <a:ext cx="6423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i="1">
                <a:solidFill>
                  <a:schemeClr val="dk2"/>
                </a:solidFill>
                <a:latin typeface="Lato"/>
                <a:ea typeface="Lato"/>
                <a:cs typeface="Lato"/>
                <a:sym typeface="Lato"/>
              </a:rPr>
              <a:t> EVALUATION OF DRUG-DRUG INTERACTION RANDOM CLASSIFIER</a:t>
            </a:r>
            <a:endParaRPr sz="1600" b="1" i="1">
              <a:solidFill>
                <a:schemeClr val="dk2"/>
              </a:solidFill>
              <a:latin typeface="Lato"/>
              <a:ea typeface="Lato"/>
              <a:cs typeface="Lato"/>
              <a:sym typeface="Lato"/>
            </a:endParaRPr>
          </a:p>
        </p:txBody>
      </p:sp>
      <p:pic>
        <p:nvPicPr>
          <p:cNvPr id="428" name="Google Shape;428;p55"/>
          <p:cNvPicPr preferRelativeResize="0"/>
          <p:nvPr/>
        </p:nvPicPr>
        <p:blipFill>
          <a:blip r:embed="rId3">
            <a:alphaModFix/>
          </a:blip>
          <a:stretch>
            <a:fillRect/>
          </a:stretch>
        </p:blipFill>
        <p:spPr>
          <a:xfrm>
            <a:off x="140725" y="628325"/>
            <a:ext cx="3270425" cy="4142549"/>
          </a:xfrm>
          <a:prstGeom prst="rect">
            <a:avLst/>
          </a:prstGeom>
          <a:noFill/>
          <a:ln>
            <a:noFill/>
          </a:ln>
        </p:spPr>
      </p:pic>
      <p:pic>
        <p:nvPicPr>
          <p:cNvPr id="429" name="Google Shape;429;p55"/>
          <p:cNvPicPr preferRelativeResize="0"/>
          <p:nvPr/>
        </p:nvPicPr>
        <p:blipFill>
          <a:blip r:embed="rId4">
            <a:alphaModFix/>
          </a:blip>
          <a:stretch>
            <a:fillRect/>
          </a:stretch>
        </p:blipFill>
        <p:spPr>
          <a:xfrm>
            <a:off x="3411150" y="628325"/>
            <a:ext cx="3607399" cy="4142550"/>
          </a:xfrm>
          <a:prstGeom prst="rect">
            <a:avLst/>
          </a:prstGeom>
          <a:noFill/>
          <a:ln>
            <a:noFill/>
          </a:ln>
        </p:spPr>
      </p:pic>
      <p:sp>
        <p:nvSpPr>
          <p:cNvPr id="430" name="Google Shape;430;p55"/>
          <p:cNvSpPr txBox="1"/>
          <p:nvPr/>
        </p:nvSpPr>
        <p:spPr>
          <a:xfrm>
            <a:off x="4996825" y="4712400"/>
            <a:ext cx="17739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u="sng">
                <a:solidFill>
                  <a:srgbClr val="FF0000"/>
                </a:solidFill>
                <a:latin typeface="Lato"/>
                <a:ea typeface="Lato"/>
                <a:cs typeface="Lato"/>
                <a:sym typeface="Lato"/>
              </a:rPr>
              <a:t>ACCURACY :82.16%</a:t>
            </a:r>
            <a:endParaRPr sz="1300" u="sng">
              <a:solidFill>
                <a:srgbClr val="FF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6"/>
          <p:cNvSpPr txBox="1">
            <a:spLocks noGrp="1"/>
          </p:cNvSpPr>
          <p:nvPr>
            <p:ph type="title"/>
          </p:nvPr>
        </p:nvSpPr>
        <p:spPr>
          <a:xfrm>
            <a:off x="134825" y="50100"/>
            <a:ext cx="76884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i="1">
                <a:latin typeface="Lato"/>
                <a:ea typeface="Lato"/>
                <a:cs typeface="Lato"/>
                <a:sym typeface="Lato"/>
              </a:rPr>
              <a:t>Sample test case of  DRUG-DRUG INTERACTION</a:t>
            </a:r>
            <a:endParaRPr/>
          </a:p>
        </p:txBody>
      </p:sp>
      <p:pic>
        <p:nvPicPr>
          <p:cNvPr id="436" name="Google Shape;436;p56"/>
          <p:cNvPicPr preferRelativeResize="0"/>
          <p:nvPr/>
        </p:nvPicPr>
        <p:blipFill>
          <a:blip r:embed="rId3">
            <a:alphaModFix/>
          </a:blip>
          <a:stretch>
            <a:fillRect/>
          </a:stretch>
        </p:blipFill>
        <p:spPr>
          <a:xfrm>
            <a:off x="787400" y="519750"/>
            <a:ext cx="6974135" cy="425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442" name="Google Shape;442;p57"/>
          <p:cNvPicPr preferRelativeResize="0"/>
          <p:nvPr/>
        </p:nvPicPr>
        <p:blipFill>
          <a:blip r:embed="rId3">
            <a:alphaModFix/>
          </a:blip>
          <a:stretch>
            <a:fillRect/>
          </a:stretch>
        </p:blipFill>
        <p:spPr>
          <a:xfrm>
            <a:off x="683550" y="283875"/>
            <a:ext cx="6807575" cy="4641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285650" y="79950"/>
            <a:ext cx="7688400" cy="535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GB" sz="1640" i="1">
                <a:latin typeface="Lato"/>
                <a:ea typeface="Lato"/>
                <a:cs typeface="Lato"/>
                <a:sym typeface="Lato"/>
              </a:rPr>
              <a:t>CONCLUSION</a:t>
            </a:r>
            <a:endParaRPr sz="1640" i="1">
              <a:latin typeface="Lato"/>
              <a:ea typeface="Lato"/>
              <a:cs typeface="Lato"/>
              <a:sym typeface="Lato"/>
            </a:endParaRPr>
          </a:p>
        </p:txBody>
      </p:sp>
      <p:sp>
        <p:nvSpPr>
          <p:cNvPr id="448" name="Google Shape;448;p58"/>
          <p:cNvSpPr txBox="1">
            <a:spLocks noGrp="1"/>
          </p:cNvSpPr>
          <p:nvPr>
            <p:ph type="body" idx="1"/>
          </p:nvPr>
        </p:nvSpPr>
        <p:spPr>
          <a:xfrm>
            <a:off x="106175" y="564650"/>
            <a:ext cx="8594400" cy="4187400"/>
          </a:xfrm>
          <a:prstGeom prst="rect">
            <a:avLst/>
          </a:prstGeom>
          <a:solidFill>
            <a:srgbClr val="FFFFFF"/>
          </a:solidFill>
          <a:ln>
            <a:noFill/>
          </a:ln>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Arial"/>
              <a:buChar char="●"/>
            </a:pPr>
            <a:r>
              <a:rPr lang="en-GB" sz="1100" b="1">
                <a:solidFill>
                  <a:srgbClr val="000000"/>
                </a:solidFill>
              </a:rPr>
              <a:t>Holistic, Patient‑Centric Ranking</a:t>
            </a:r>
            <a:br>
              <a:rPr lang="en-GB" sz="1100" b="1">
                <a:solidFill>
                  <a:srgbClr val="000000"/>
                </a:solidFill>
              </a:rPr>
            </a:br>
            <a:r>
              <a:rPr lang="en-GB" sz="1100">
                <a:solidFill>
                  <a:srgbClr val="000000"/>
                </a:solidFill>
              </a:rPr>
              <a:t> Combining quantum‑enhanced affinity predictions with docking  analysis, ADMET profiling, side‑effect scoring, and DDI prediction delivers a truly multidimensional evaluation of cancer–comorbidity drug pairs.</a:t>
            </a:r>
            <a:br>
              <a:rPr lang="en-GB" sz="1100">
                <a:solidFill>
                  <a:srgbClr val="000000"/>
                </a:solidFill>
              </a:rPr>
            </a:br>
            <a:endParaRPr sz="1100">
              <a:solidFill>
                <a:srgbClr val="000000"/>
              </a:solidFill>
            </a:endParaRPr>
          </a:p>
          <a:p>
            <a:pPr marL="457200" lvl="0" indent="-298450" algn="l" rtl="0">
              <a:spcBef>
                <a:spcPts val="0"/>
              </a:spcBef>
              <a:spcAft>
                <a:spcPts val="0"/>
              </a:spcAft>
              <a:buClr>
                <a:srgbClr val="000000"/>
              </a:buClr>
              <a:buSzPts val="1100"/>
              <a:buFont typeface="Arial"/>
              <a:buChar char="●"/>
            </a:pPr>
            <a:r>
              <a:rPr lang="en-GB" sz="1100" b="1">
                <a:solidFill>
                  <a:srgbClr val="000000"/>
                </a:solidFill>
              </a:rPr>
              <a:t>Quantum‑Classical Advantage</a:t>
            </a:r>
            <a:br>
              <a:rPr lang="en-GB" sz="1100" b="1">
                <a:solidFill>
                  <a:srgbClr val="000000"/>
                </a:solidFill>
              </a:rPr>
            </a:br>
            <a:r>
              <a:rPr lang="en-GB" sz="1100">
                <a:solidFill>
                  <a:srgbClr val="000000"/>
                </a:solidFill>
              </a:rPr>
              <a:t> The hybrid model uncovers subtle molecular interactions that improve binding affinity estimates beyond classical methods, strengthening overall ranking fidelity.</a:t>
            </a:r>
            <a:br>
              <a:rPr lang="en-GB" sz="1100">
                <a:solidFill>
                  <a:srgbClr val="000000"/>
                </a:solidFill>
              </a:rPr>
            </a:br>
            <a:endParaRPr sz="1100">
              <a:solidFill>
                <a:srgbClr val="000000"/>
              </a:solidFill>
            </a:endParaRPr>
          </a:p>
          <a:p>
            <a:pPr marL="457200" lvl="0" indent="-298450" algn="l" rtl="0">
              <a:spcBef>
                <a:spcPts val="0"/>
              </a:spcBef>
              <a:spcAft>
                <a:spcPts val="0"/>
              </a:spcAft>
              <a:buClr>
                <a:srgbClr val="000000"/>
              </a:buClr>
              <a:buSzPts val="1100"/>
              <a:buFont typeface="Arial"/>
              <a:buChar char="●"/>
            </a:pPr>
            <a:r>
              <a:rPr lang="en-GB" sz="1100" b="1">
                <a:solidFill>
                  <a:srgbClr val="000000"/>
                </a:solidFill>
              </a:rPr>
              <a:t>Clinical Translation Focus</a:t>
            </a:r>
            <a:br>
              <a:rPr lang="en-GB" sz="1100" b="1">
                <a:solidFill>
                  <a:srgbClr val="000000"/>
                </a:solidFill>
              </a:rPr>
            </a:br>
            <a:r>
              <a:rPr lang="en-GB" sz="1100">
                <a:solidFill>
                  <a:srgbClr val="000000"/>
                </a:solidFill>
              </a:rPr>
              <a:t> Restricting to FDA‑approved drugs and encapsulating the workflow in a Streamlit app accelerates in vitro validation and real‑world adoption.</a:t>
            </a:r>
            <a:endParaRPr sz="1100">
              <a:solidFill>
                <a:srgbClr val="000000"/>
              </a:solidFill>
            </a:endParaRPr>
          </a:p>
          <a:p>
            <a:pPr marL="0" lvl="0" indent="0" algn="l" rtl="0">
              <a:spcBef>
                <a:spcPts val="1200"/>
              </a:spcBef>
              <a:spcAft>
                <a:spcPts val="0"/>
              </a:spcAft>
              <a:buNone/>
            </a:pPr>
            <a:r>
              <a:rPr lang="en-GB" sz="1100">
                <a:solidFill>
                  <a:srgbClr val="1A1A1A"/>
                </a:solidFill>
              </a:rPr>
              <a:t>In conclusion, a comprehensive multi-criteria decision-making (MCDM) approach is employed to systematically rank cancer-disease drug pairs for comorbid patients. By incorporating diverse factors such as </a:t>
            </a:r>
            <a:r>
              <a:rPr lang="en-GB" sz="1100" b="1" i="1" u="sng">
                <a:solidFill>
                  <a:srgbClr val="1A1A1A"/>
                </a:solidFill>
                <a:highlight>
                  <a:srgbClr val="FF9900"/>
                </a:highlight>
              </a:rPr>
              <a:t>ADMET properties</a:t>
            </a:r>
            <a:r>
              <a:rPr lang="en-GB" sz="1100" i="1" u="sng">
                <a:solidFill>
                  <a:srgbClr val="1A1A1A"/>
                </a:solidFill>
                <a:highlight>
                  <a:srgbClr val="FF9900"/>
                </a:highlight>
              </a:rPr>
              <a:t>, </a:t>
            </a:r>
            <a:r>
              <a:rPr lang="en-GB" sz="1100" b="1" i="1" u="sng">
                <a:solidFill>
                  <a:srgbClr val="1A1A1A"/>
                </a:solidFill>
                <a:highlight>
                  <a:srgbClr val="FF9900"/>
                </a:highlight>
              </a:rPr>
              <a:t>side effects</a:t>
            </a:r>
            <a:r>
              <a:rPr lang="en-GB" sz="1100" i="1" u="sng">
                <a:solidFill>
                  <a:srgbClr val="1A1A1A"/>
                </a:solidFill>
                <a:highlight>
                  <a:srgbClr val="FF9900"/>
                </a:highlight>
              </a:rPr>
              <a:t>, </a:t>
            </a:r>
            <a:r>
              <a:rPr lang="en-GB" sz="1100" b="1" i="1" u="sng">
                <a:solidFill>
                  <a:srgbClr val="1A1A1A"/>
                </a:solidFill>
                <a:highlight>
                  <a:srgbClr val="FF9900"/>
                </a:highlight>
              </a:rPr>
              <a:t>auto-docking results</a:t>
            </a:r>
            <a:r>
              <a:rPr lang="en-GB" sz="1100" i="1" u="sng">
                <a:solidFill>
                  <a:srgbClr val="1A1A1A"/>
                </a:solidFill>
                <a:highlight>
                  <a:srgbClr val="FF9900"/>
                </a:highlight>
              </a:rPr>
              <a:t>, </a:t>
            </a:r>
            <a:r>
              <a:rPr lang="en-GB" sz="1100" b="1" i="1" u="sng">
                <a:solidFill>
                  <a:srgbClr val="1A1A1A"/>
                </a:solidFill>
                <a:highlight>
                  <a:srgbClr val="FF9900"/>
                </a:highlight>
              </a:rPr>
              <a:t>quantum-enhanced binding affinity predictions</a:t>
            </a:r>
            <a:r>
              <a:rPr lang="en-GB" sz="1100" i="1" u="sng">
                <a:solidFill>
                  <a:srgbClr val="1A1A1A"/>
                </a:solidFill>
                <a:highlight>
                  <a:srgbClr val="FF9900"/>
                </a:highlight>
              </a:rPr>
              <a:t>, and </a:t>
            </a:r>
            <a:r>
              <a:rPr lang="en-GB" sz="1100" b="1" i="1" u="sng">
                <a:solidFill>
                  <a:srgbClr val="1A1A1A"/>
                </a:solidFill>
                <a:highlight>
                  <a:srgbClr val="FF9900"/>
                </a:highlight>
              </a:rPr>
              <a:t>drug-drug interactions</a:t>
            </a:r>
            <a:r>
              <a:rPr lang="en-GB" sz="1100" i="1" u="sng">
                <a:solidFill>
                  <a:srgbClr val="1A1A1A"/>
                </a:solidFill>
                <a:highlight>
                  <a:srgbClr val="FF9900"/>
                </a:highlight>
              </a:rPr>
              <a:t>, </a:t>
            </a:r>
            <a:r>
              <a:rPr lang="en-GB" sz="1100">
                <a:solidFill>
                  <a:srgbClr val="1A1A1A"/>
                </a:solidFill>
              </a:rPr>
              <a:t>the analysis offers a robust evaluation of each drug's potential. This methodology ensures that each drug's therapeutic profile is considered holistically, enabling the identification of the most promising candidates for treatment. Ultimately, the approach provides a well rounded ranking that helps optimize drug selection, improving the likelihood of efficacy and minimizing adverse effects for patients with complex medical conditions.</a:t>
            </a:r>
            <a:endParaRPr sz="1100">
              <a:solidFill>
                <a:srgbClr val="1A1A1A"/>
              </a:solidFill>
            </a:endParaRPr>
          </a:p>
          <a:p>
            <a:pPr marL="0" lvl="0" indent="0" algn="just" rtl="0">
              <a:lnSpc>
                <a:spcPct val="115000"/>
              </a:lnSpc>
              <a:spcBef>
                <a:spcPts val="1200"/>
              </a:spcBef>
              <a:spcAft>
                <a:spcPts val="0"/>
              </a:spcAft>
              <a:buSzPts val="910"/>
              <a:buNone/>
            </a:pPr>
            <a:endParaRPr sz="1070">
              <a:solidFill>
                <a:srgbClr val="000000"/>
              </a:solidFill>
              <a:latin typeface="Arial"/>
              <a:ea typeface="Arial"/>
              <a:cs typeface="Arial"/>
              <a:sym typeface="Arial"/>
            </a:endParaRPr>
          </a:p>
          <a:p>
            <a:pPr marL="0" lvl="0" indent="0" algn="just" rtl="0">
              <a:lnSpc>
                <a:spcPct val="115000"/>
              </a:lnSpc>
              <a:spcBef>
                <a:spcPts val="1200"/>
              </a:spcBef>
              <a:spcAft>
                <a:spcPts val="1200"/>
              </a:spcAft>
              <a:buSzPts val="910"/>
              <a:buNone/>
            </a:pPr>
            <a:endParaRPr sz="128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p:nvPr/>
        </p:nvSpPr>
        <p:spPr>
          <a:xfrm>
            <a:off x="325200" y="93275"/>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1" u="none" strike="noStrike" cap="none">
                <a:solidFill>
                  <a:srgbClr val="1A1A1A"/>
                </a:solidFill>
                <a:latin typeface="Lato"/>
                <a:ea typeface="Lato"/>
                <a:cs typeface="Lato"/>
                <a:sym typeface="Lato"/>
              </a:rPr>
              <a:t>REFERENCES</a:t>
            </a:r>
            <a:endParaRPr sz="1800" b="1" i="1" u="none" strike="noStrike" cap="none">
              <a:solidFill>
                <a:srgbClr val="1A1A1A"/>
              </a:solidFill>
              <a:latin typeface="Lato"/>
              <a:ea typeface="Lato"/>
              <a:cs typeface="Lato"/>
              <a:sym typeface="Lato"/>
            </a:endParaRPr>
          </a:p>
        </p:txBody>
      </p:sp>
      <p:cxnSp>
        <p:nvCxnSpPr>
          <p:cNvPr id="454" name="Google Shape;454;p59"/>
          <p:cNvCxnSpPr/>
          <p:nvPr/>
        </p:nvCxnSpPr>
        <p:spPr>
          <a:xfrm flipH="1">
            <a:off x="2844050" y="1979300"/>
            <a:ext cx="276900" cy="121500"/>
          </a:xfrm>
          <a:prstGeom prst="straightConnector1">
            <a:avLst/>
          </a:prstGeom>
          <a:noFill/>
          <a:ln w="9525" cap="flat" cmpd="sng">
            <a:solidFill>
              <a:schemeClr val="lt1"/>
            </a:solidFill>
            <a:prstDash val="solid"/>
            <a:round/>
            <a:headEnd type="none" w="sm" len="sm"/>
            <a:tailEnd type="triangle" w="med" len="med"/>
          </a:ln>
        </p:spPr>
      </p:cxnSp>
      <p:sp>
        <p:nvSpPr>
          <p:cNvPr id="455" name="Google Shape;455;p59"/>
          <p:cNvSpPr txBox="1"/>
          <p:nvPr/>
        </p:nvSpPr>
        <p:spPr>
          <a:xfrm>
            <a:off x="132425" y="681275"/>
            <a:ext cx="8586000" cy="4424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33333"/>
              </a:solidFill>
              <a:highlight>
                <a:srgbClr val="FFFFFF"/>
              </a:highlight>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[1] Koras, K., Juraeva, D., Kreis, J., Mazur, J., Staub, E., Szczurek, E. (2020). </a:t>
            </a:r>
            <a:r>
              <a:rPr lang="en-GB" b="1">
                <a:solidFill>
                  <a:schemeClr val="accent3"/>
                </a:solidFill>
                <a:latin typeface="Lato"/>
                <a:ea typeface="Lato"/>
                <a:cs typeface="Lato"/>
                <a:sym typeface="Lato"/>
              </a:rPr>
              <a:t>Feature selection strategies for drug sensitivity prediction. Scientific Reports,</a:t>
            </a:r>
            <a:r>
              <a:rPr lang="en-GB" b="1">
                <a:solidFill>
                  <a:schemeClr val="dk2"/>
                </a:solidFill>
                <a:latin typeface="Lato"/>
                <a:ea typeface="Lato"/>
                <a:cs typeface="Lato"/>
                <a:sym typeface="Lato"/>
              </a:rPr>
              <a:t> 10(1), 9377.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[2] Deng, J., Wang, F. (2020).</a:t>
            </a:r>
            <a:r>
              <a:rPr lang="en-GB" b="1">
                <a:solidFill>
                  <a:schemeClr val="accent3"/>
                </a:solidFill>
                <a:latin typeface="Lato"/>
                <a:ea typeface="Lato"/>
                <a:cs typeface="Lato"/>
                <a:sym typeface="Lato"/>
              </a:rPr>
              <a:t> An Informatics-based Approach to Identify Key Pharmacological Components in Drug-Drug Interactions. </a:t>
            </a:r>
            <a:r>
              <a:rPr lang="en-GB" b="1">
                <a:solidFill>
                  <a:schemeClr val="dk2"/>
                </a:solidFill>
                <a:latin typeface="Lato"/>
                <a:ea typeface="Lato"/>
                <a:cs typeface="Lato"/>
                <a:sym typeface="Lato"/>
              </a:rPr>
              <a:t>AMIA Jt Summits Transl Sci Proc. 2020 May 30;2020:142-151.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[3] Tian, H., Zhang, L., Wang, Y. (2022). ADMETboost: </a:t>
            </a:r>
            <a:r>
              <a:rPr lang="en-GB" b="1">
                <a:solidFill>
                  <a:schemeClr val="accent3"/>
                </a:solidFill>
                <a:latin typeface="Lato"/>
                <a:ea typeface="Lato"/>
                <a:cs typeface="Lato"/>
                <a:sym typeface="Lato"/>
              </a:rPr>
              <a:t>A Web Server for Accurate ADMET Prediction. </a:t>
            </a:r>
            <a:r>
              <a:rPr lang="en-GB" b="1">
                <a:solidFill>
                  <a:schemeClr val="dk2"/>
                </a:solidFill>
                <a:latin typeface="Lato"/>
                <a:ea typeface="Lato"/>
                <a:cs typeface="Lato"/>
                <a:sym typeface="Lato"/>
              </a:rPr>
              <a:t>Bioinformatics 38(6), 1784-1790.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[4] Peng X, Gibbs E, Silverman JM, Cashman NR, Plotkin SS. </a:t>
            </a:r>
            <a:r>
              <a:rPr lang="en-GB" b="1">
                <a:solidFill>
                  <a:schemeClr val="accent3"/>
                </a:solidFill>
                <a:latin typeface="Lato"/>
                <a:ea typeface="Lato"/>
                <a:cs typeface="Lato"/>
                <a:sym typeface="Lato"/>
              </a:rPr>
              <a:t>A method for systematically ranking therapeutic drug candidates using multiple uncertain screening criteria. </a:t>
            </a:r>
            <a:r>
              <a:rPr lang="en-GB" b="1">
                <a:solidFill>
                  <a:schemeClr val="dk2"/>
                </a:solidFill>
                <a:latin typeface="Lato"/>
                <a:ea typeface="Lato"/>
                <a:cs typeface="Lato"/>
                <a:sym typeface="Lato"/>
              </a:rPr>
              <a:t>Stat Methods Med Res. 2021.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[5] Alnaqbi, A., Howarth, M., Al Mazrouei, N., Alkaabi, R. (2024). </a:t>
            </a:r>
            <a:r>
              <a:rPr lang="en-GB" b="1">
                <a:solidFill>
                  <a:schemeClr val="accent3"/>
                </a:solidFill>
                <a:latin typeface="Lato"/>
                <a:ea typeface="Lato"/>
                <a:cs typeface="Lato"/>
                <a:sym typeface="Lato"/>
              </a:rPr>
              <a:t>Development of the Emirates Multi-Criteria Decision Analysis Tool for Orphan Drugs</a:t>
            </a:r>
            <a:r>
              <a:rPr lang="en-GB" b="1">
                <a:solidFill>
                  <a:schemeClr val="dk2"/>
                </a:solidFill>
                <a:latin typeface="Lato"/>
                <a:ea typeface="Lato"/>
                <a:cs typeface="Lato"/>
                <a:sym typeface="Lato"/>
              </a:rPr>
              <a:t>. J Pharm Policy Pract 17, 42.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[6] Schreier, J., M¨ uller, S., Huber, P. (2024). </a:t>
            </a:r>
            <a:r>
              <a:rPr lang="en-GB" b="1">
                <a:solidFill>
                  <a:schemeClr val="accent3"/>
                </a:solidFill>
                <a:latin typeface="Lato"/>
                <a:ea typeface="Lato"/>
                <a:cs typeface="Lato"/>
                <a:sym typeface="Lato"/>
              </a:rPr>
              <a:t>Integration of FAERS, DrugBank, and SIDER Data for Machine Learning-Based Detection of Adverse Drug Reactions</a:t>
            </a:r>
            <a:r>
              <a:rPr lang="en-GB" b="1">
                <a:solidFill>
                  <a:schemeClr val="dk2"/>
                </a:solidFill>
                <a:latin typeface="Lato"/>
                <a:ea typeface="Lato"/>
                <a:cs typeface="Lato"/>
                <a:sym typeface="Lato"/>
              </a:rPr>
              <a:t>. J Biomed Inform 152, 103456.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[7] Yousif, M., Ahmed, K., Zhao, L. (2024). </a:t>
            </a:r>
            <a:r>
              <a:rPr lang="en-GB" b="1">
                <a:solidFill>
                  <a:schemeClr val="accent3"/>
                </a:solidFill>
                <a:latin typeface="Lato"/>
                <a:ea typeface="Lato"/>
                <a:cs typeface="Lato"/>
                <a:sym typeface="Lato"/>
              </a:rPr>
              <a:t>A New Quantum Circuit of Quantum Convolutional Neural Network for X-Ray Image Classification.</a:t>
            </a:r>
            <a:r>
              <a:rPr lang="en-GB" b="1">
                <a:solidFill>
                  <a:schemeClr val="dk2"/>
                </a:solidFill>
                <a:latin typeface="Lato"/>
                <a:ea typeface="Lato"/>
                <a:cs typeface="Lato"/>
                <a:sym typeface="Lato"/>
              </a:rPr>
              <a:t> IEEE Trans Med Imaging 43(2), 321-334. </a:t>
            </a:r>
            <a:endParaRPr b="1">
              <a:solidFill>
                <a:schemeClr val="dk2"/>
              </a:solidFill>
              <a:latin typeface="Lato"/>
              <a:ea typeface="Lato"/>
              <a:cs typeface="Lato"/>
              <a:sym typeface="Lato"/>
            </a:endParaRPr>
          </a:p>
          <a:p>
            <a:pPr marL="0" marR="0" lvl="0" indent="0" algn="l" rtl="0">
              <a:lnSpc>
                <a:spcPct val="115000"/>
              </a:lnSpc>
              <a:spcBef>
                <a:spcPts val="0"/>
              </a:spcBef>
              <a:spcAft>
                <a:spcPts val="0"/>
              </a:spcAft>
              <a:buClr>
                <a:srgbClr val="000000"/>
              </a:buClr>
              <a:buSzPts val="900"/>
              <a:buFont typeface="Arial"/>
              <a:buNone/>
            </a:pPr>
            <a:r>
              <a:rPr lang="en-GB" b="1">
                <a:solidFill>
                  <a:schemeClr val="dk2"/>
                </a:solidFill>
                <a:latin typeface="Lato"/>
                <a:ea typeface="Lato"/>
                <a:cs typeface="Lato"/>
                <a:sym typeface="Lato"/>
              </a:rPr>
              <a:t>[8] Garani, G., Patel, R., Nguyen, T. (2024). </a:t>
            </a:r>
            <a:r>
              <a:rPr lang="en-GB" b="1">
                <a:solidFill>
                  <a:schemeClr val="accent3"/>
                </a:solidFill>
                <a:latin typeface="Lato"/>
                <a:ea typeface="Lato"/>
                <a:cs typeface="Lato"/>
                <a:sym typeface="Lato"/>
              </a:rPr>
              <a:t>Hybrid Quantum Neural Network Approaches to Protein–Ligand Binding Affinity Prediction</a:t>
            </a:r>
            <a:r>
              <a:rPr lang="en-GB" b="1">
                <a:solidFill>
                  <a:schemeClr val="dk2"/>
                </a:solidFill>
                <a:latin typeface="Lato"/>
                <a:ea typeface="Lato"/>
                <a:cs typeface="Lato"/>
                <a:sym typeface="Lato"/>
              </a:rPr>
              <a:t>. J Chem Theory Comput 20, 1256-1271</a:t>
            </a:r>
            <a:endParaRPr b="1" i="0" u="none" strike="noStrike" cap="none">
              <a:solidFill>
                <a:schemeClr val="dk2"/>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0"/>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Ranking UI</a:t>
            </a:r>
            <a:endParaRPr sz="1300">
              <a:solidFill>
                <a:schemeClr val="accent1"/>
              </a:solidFill>
              <a:latin typeface="Lato"/>
              <a:ea typeface="Lato"/>
              <a:cs typeface="Lato"/>
              <a:sym typeface="Lato"/>
            </a:endParaRPr>
          </a:p>
        </p:txBody>
      </p:sp>
      <p:pic>
        <p:nvPicPr>
          <p:cNvPr id="461" name="Google Shape;461;p60"/>
          <p:cNvPicPr preferRelativeResize="0"/>
          <p:nvPr/>
        </p:nvPicPr>
        <p:blipFill>
          <a:blip r:embed="rId3">
            <a:alphaModFix/>
          </a:blip>
          <a:stretch>
            <a:fillRect/>
          </a:stretch>
        </p:blipFill>
        <p:spPr>
          <a:xfrm>
            <a:off x="84875" y="1196350"/>
            <a:ext cx="4314849" cy="2688350"/>
          </a:xfrm>
          <a:prstGeom prst="rect">
            <a:avLst/>
          </a:prstGeom>
          <a:noFill/>
          <a:ln>
            <a:noFill/>
          </a:ln>
        </p:spPr>
      </p:pic>
      <p:pic>
        <p:nvPicPr>
          <p:cNvPr id="462" name="Google Shape;462;p60"/>
          <p:cNvPicPr preferRelativeResize="0"/>
          <p:nvPr/>
        </p:nvPicPr>
        <p:blipFill>
          <a:blip r:embed="rId4">
            <a:alphaModFix/>
          </a:blip>
          <a:stretch>
            <a:fillRect/>
          </a:stretch>
        </p:blipFill>
        <p:spPr>
          <a:xfrm>
            <a:off x="4605717" y="1196350"/>
            <a:ext cx="4284605" cy="26883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1"/>
          <p:cNvPicPr preferRelativeResize="0"/>
          <p:nvPr/>
        </p:nvPicPr>
        <p:blipFill>
          <a:blip r:embed="rId3">
            <a:alphaModFix/>
          </a:blip>
          <a:stretch>
            <a:fillRect/>
          </a:stretch>
        </p:blipFill>
        <p:spPr>
          <a:xfrm>
            <a:off x="463925" y="254125"/>
            <a:ext cx="3715348" cy="2329375"/>
          </a:xfrm>
          <a:prstGeom prst="rect">
            <a:avLst/>
          </a:prstGeom>
          <a:noFill/>
          <a:ln>
            <a:noFill/>
          </a:ln>
        </p:spPr>
      </p:pic>
      <p:pic>
        <p:nvPicPr>
          <p:cNvPr id="468" name="Google Shape;468;p61"/>
          <p:cNvPicPr preferRelativeResize="0"/>
          <p:nvPr/>
        </p:nvPicPr>
        <p:blipFill>
          <a:blip r:embed="rId4">
            <a:alphaModFix/>
          </a:blip>
          <a:stretch>
            <a:fillRect/>
          </a:stretch>
        </p:blipFill>
        <p:spPr>
          <a:xfrm>
            <a:off x="4837125" y="254125"/>
            <a:ext cx="3645025" cy="2287043"/>
          </a:xfrm>
          <a:prstGeom prst="rect">
            <a:avLst/>
          </a:prstGeom>
          <a:noFill/>
          <a:ln>
            <a:noFill/>
          </a:ln>
        </p:spPr>
      </p:pic>
      <p:pic>
        <p:nvPicPr>
          <p:cNvPr id="469" name="Google Shape;469;p61"/>
          <p:cNvPicPr preferRelativeResize="0"/>
          <p:nvPr/>
        </p:nvPicPr>
        <p:blipFill>
          <a:blip r:embed="rId5">
            <a:alphaModFix/>
          </a:blip>
          <a:stretch>
            <a:fillRect/>
          </a:stretch>
        </p:blipFill>
        <p:spPr>
          <a:xfrm>
            <a:off x="499088" y="2711400"/>
            <a:ext cx="3645025" cy="22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aphicFrame>
        <p:nvGraphicFramePr>
          <p:cNvPr id="113" name="Google Shape;113;p17"/>
          <p:cNvGraphicFramePr/>
          <p:nvPr/>
        </p:nvGraphicFramePr>
        <p:xfrm>
          <a:off x="0" y="483625"/>
          <a:ext cx="9144000" cy="4845095"/>
        </p:xfrm>
        <a:graphic>
          <a:graphicData uri="http://schemas.openxmlformats.org/drawingml/2006/table">
            <a:tbl>
              <a:tblPr>
                <a:noFill/>
                <a:tableStyleId>{3D523440-35CE-4C07-86AC-78350BAF93AA}</a:tableStyleId>
              </a:tblPr>
              <a:tblGrid>
                <a:gridCol w="2286000">
                  <a:extLst>
                    <a:ext uri="{9D8B030D-6E8A-4147-A177-3AD203B41FA5}">
                      <a16:colId xmlns:a16="http://schemas.microsoft.com/office/drawing/2014/main" val="20000"/>
                    </a:ext>
                  </a:extLst>
                </a:gridCol>
                <a:gridCol w="2235650">
                  <a:extLst>
                    <a:ext uri="{9D8B030D-6E8A-4147-A177-3AD203B41FA5}">
                      <a16:colId xmlns:a16="http://schemas.microsoft.com/office/drawing/2014/main" val="20001"/>
                    </a:ext>
                  </a:extLst>
                </a:gridCol>
                <a:gridCol w="233635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802800">
                <a:tc>
                  <a:txBody>
                    <a:bodyPr/>
                    <a:lstStyle/>
                    <a:p>
                      <a:pPr marL="0" marR="0" lvl="0" indent="0" algn="l" rtl="0">
                        <a:lnSpc>
                          <a:spcPct val="9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Title of the Article</a:t>
                      </a:r>
                      <a:endParaRPr sz="1400" b="1" u="none" strike="noStrike" cap="none">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Authors and Year of Publication</a:t>
                      </a:r>
                      <a:endParaRPr sz="1400" b="1" u="none" strike="noStrike" cap="none">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Highlights of Approaches Followed</a:t>
                      </a:r>
                      <a:endParaRPr sz="1400" b="1" u="none" strike="noStrike" cap="none">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Challenges to be Addressed</a:t>
                      </a:r>
                      <a:endParaRPr sz="1400" b="1" u="none" strike="noStrike" cap="none">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7178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sng" strike="noStrike" cap="none">
                          <a:solidFill>
                            <a:schemeClr val="hlink"/>
                          </a:solidFill>
                          <a:highlight>
                            <a:schemeClr val="lt1"/>
                          </a:highlight>
                          <a:latin typeface="Lato"/>
                          <a:ea typeface="Lato"/>
                          <a:cs typeface="Lato"/>
                          <a:sym typeface="Lato"/>
                          <a:hlinkClick r:id="rId3"/>
                        </a:rPr>
                        <a:t>Development of the Emirates Multi-Criteria Decision Analysis Tool for Orphan Drugs</a:t>
                      </a:r>
                      <a:r>
                        <a:rPr lang="en-GB" sz="1400" b="1" u="sng" strike="noStrike" cap="none">
                          <a:solidFill>
                            <a:schemeClr val="accent5"/>
                          </a:solidFill>
                          <a:highlight>
                            <a:schemeClr val="lt1"/>
                          </a:highlight>
                          <a:latin typeface="Lato"/>
                          <a:ea typeface="Lato"/>
                          <a:cs typeface="Lato"/>
                          <a:sym typeface="Lato"/>
                        </a:rPr>
                        <a:t>.</a:t>
                      </a:r>
                      <a:endParaRPr sz="1400" b="1" u="none" strike="noStrike" cap="none">
                        <a:highlight>
                          <a:schemeClr val="lt1"/>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 </a:t>
                      </a:r>
                      <a:r>
                        <a:rPr lang="en-GB" sz="1100" u="none" strike="noStrike" cap="none">
                          <a:solidFill>
                            <a:srgbClr val="333333"/>
                          </a:solidFill>
                          <a:highlight>
                            <a:schemeClr val="lt1"/>
                          </a:highlight>
                          <a:latin typeface="Lato"/>
                          <a:ea typeface="Lato"/>
                          <a:cs typeface="Lato"/>
                          <a:sym typeface="Lato"/>
                        </a:rPr>
                        <a:t>Alnaqbi, K. A., Elezbawy, B., Fasseeh, A. N., Bangash, A. R., Elshamy, A., Shendi, H., Aftab, M. I., AlMarshoodi, M., Gebran, N., AlDhaheri, N., Fahmy, S. A., Al Dallal, S., Al Naeem, W., Abaza, S., &amp; Kaló, Z. </a:t>
                      </a: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r>
                        <a:rPr lang="en-GB" sz="1100" u="none" strike="noStrike" cap="none">
                          <a:solidFill>
                            <a:srgbClr val="333333"/>
                          </a:solidFill>
                          <a:highlight>
                            <a:srgbClr val="FFFFFF"/>
                          </a:highlight>
                          <a:latin typeface="Lato"/>
                          <a:ea typeface="Lato"/>
                          <a:cs typeface="Lato"/>
                          <a:sym typeface="Lato"/>
                        </a:rPr>
                        <a:t> </a:t>
                      </a:r>
                      <a:endParaRPr sz="1100" u="none" strike="noStrike" cap="none">
                        <a:solidFill>
                          <a:srgbClr val="333333"/>
                        </a:solidFill>
                        <a:highlight>
                          <a:srgbClr val="FFFFFF"/>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 </a:t>
                      </a:r>
                      <a:r>
                        <a:rPr lang="en-GB" sz="1100" u="none" strike="noStrike" cap="none">
                          <a:solidFill>
                            <a:srgbClr val="333333"/>
                          </a:solidFill>
                          <a:highlight>
                            <a:srgbClr val="FFFFFF"/>
                          </a:highlight>
                          <a:latin typeface="Lato"/>
                          <a:ea typeface="Lato"/>
                          <a:cs typeface="Lato"/>
                          <a:sym typeface="Lato"/>
                        </a:rPr>
                        <a:t>PubMed Journal, 2024</a:t>
                      </a:r>
                      <a:endParaRPr sz="1100" u="none" strike="noStrike" cap="none">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Developed an MCDA tool tailored for evaluating orphan drugs in the UAE.</a:t>
                      </a:r>
                      <a:endParaRPr sz="1100" u="none" strike="noStrike" cap="none">
                        <a:latin typeface="Lato"/>
                        <a:ea typeface="Lato"/>
                        <a:cs typeface="Lato"/>
                        <a:sym typeface="Lato"/>
                      </a:endParaRPr>
                    </a:p>
                    <a:p>
                      <a:pPr marL="17145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Incorporated ten weighted criteria like cost-effectiveness and disease severity.</a:t>
                      </a:r>
                      <a:endParaRPr sz="1100" u="none" strike="noStrike" cap="none">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1430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Balancing conflicting criteria during evaluations.</a:t>
                      </a:r>
                      <a:endParaRPr sz="1100" u="none" strike="noStrike" cap="none">
                        <a:latin typeface="Lato"/>
                        <a:ea typeface="Lato"/>
                        <a:cs typeface="Lato"/>
                        <a:sym typeface="Lato"/>
                      </a:endParaRPr>
                    </a:p>
                    <a:p>
                      <a:pPr marL="17145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Limited availability and variability of orphan drug data.</a:t>
                      </a:r>
                      <a:endParaRPr sz="1100" u="none" strike="noStrike" cap="none">
                        <a:latin typeface="Lato"/>
                        <a:ea typeface="Lato"/>
                        <a:cs typeface="Lato"/>
                        <a:sym typeface="Lato"/>
                      </a:endParaRPr>
                    </a:p>
                    <a:p>
                      <a:pPr marL="17145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1430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950000">
                <a:tc>
                  <a:txBody>
                    <a:bodyPr/>
                    <a:lstStyle/>
                    <a:p>
                      <a:pPr marL="0" marR="0" lvl="0" indent="0" algn="l" rtl="0">
                        <a:lnSpc>
                          <a:spcPct val="120000"/>
                        </a:lnSpc>
                        <a:spcBef>
                          <a:spcPts val="0"/>
                        </a:spcBef>
                        <a:spcAft>
                          <a:spcPts val="0"/>
                        </a:spcAft>
                        <a:buClr>
                          <a:srgbClr val="000000"/>
                        </a:buClr>
                        <a:buSzPts val="1400"/>
                        <a:buFont typeface="Arial"/>
                        <a:buNone/>
                      </a:pPr>
                      <a:r>
                        <a:rPr lang="en-GB" sz="1400" b="1" u="sng" strike="noStrike" cap="none">
                          <a:solidFill>
                            <a:schemeClr val="dk2"/>
                          </a:solidFill>
                          <a:highlight>
                            <a:schemeClr val="lt1"/>
                          </a:highlight>
                          <a:latin typeface="Lato"/>
                          <a:ea typeface="Lato"/>
                          <a:cs typeface="Lato"/>
                          <a:sym typeface="Lato"/>
                        </a:rPr>
                        <a:t>Integration of FAERS, DrugBank and SIDER Data for Machine Learning-based Detection of Adverse Drug Reactions</a:t>
                      </a:r>
                      <a:endParaRPr sz="1400" b="1" u="sng" strike="noStrike" cap="none">
                        <a:solidFill>
                          <a:schemeClr val="dk2"/>
                        </a:solidFill>
                        <a:highlight>
                          <a:schemeClr val="lt1"/>
                        </a:highlight>
                        <a:latin typeface="Lato"/>
                        <a:ea typeface="Lato"/>
                        <a:cs typeface="Lato"/>
                        <a:sym typeface="Lato"/>
                      </a:endParaRPr>
                    </a:p>
                    <a:p>
                      <a:pPr marL="0" marR="0" lvl="0" indent="0" algn="l" rtl="0">
                        <a:lnSpc>
                          <a:spcPct val="100000"/>
                        </a:lnSpc>
                        <a:spcBef>
                          <a:spcPts val="1200"/>
                        </a:spcBef>
                        <a:spcAft>
                          <a:spcPts val="0"/>
                        </a:spcAft>
                        <a:buClr>
                          <a:srgbClr val="000000"/>
                        </a:buClr>
                        <a:buSzPts val="1400"/>
                        <a:buFont typeface="Arial"/>
                        <a:buNone/>
                      </a:pPr>
                      <a:endParaRPr sz="1400" b="1" u="sng" strike="noStrike" cap="none">
                        <a:solidFill>
                          <a:schemeClr val="dk2"/>
                        </a:solidFill>
                        <a:highlight>
                          <a:schemeClr val="lt1"/>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a:t>
                      </a:r>
                      <a:r>
                        <a:rPr lang="en-GB" sz="1100" u="none" strike="noStrike" cap="none">
                          <a:solidFill>
                            <a:srgbClr val="333333"/>
                          </a:solidFill>
                          <a:highlight>
                            <a:schemeClr val="lt1"/>
                          </a:highlight>
                          <a:latin typeface="Lato"/>
                          <a:ea typeface="Lato"/>
                          <a:cs typeface="Lato"/>
                          <a:sym typeface="Lato"/>
                        </a:rPr>
                        <a:t> Schreier, T., Tropmann-Frick, M. &amp; Böhm, R.(2024). </a:t>
                      </a: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endParaRPr sz="1200" u="none" strike="noStrike" cap="none">
                        <a:solidFill>
                          <a:srgbClr val="222222"/>
                        </a:solidFill>
                        <a:highlight>
                          <a:srgbClr val="FFFFFF"/>
                        </a:highlight>
                      </a:endParaRPr>
                    </a:p>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a:t>
                      </a:r>
                      <a:r>
                        <a:rPr lang="en-GB" sz="1100" u="none" strike="noStrike" cap="none">
                          <a:solidFill>
                            <a:srgbClr val="333333"/>
                          </a:solidFill>
                          <a:highlight>
                            <a:schemeClr val="lt1"/>
                          </a:highlight>
                          <a:latin typeface="Lato"/>
                          <a:ea typeface="Lato"/>
                          <a:cs typeface="Lato"/>
                          <a:sym typeface="Lato"/>
                        </a:rPr>
                        <a:t> Springer, Journal Datenbank Spektrum, 2024</a:t>
                      </a:r>
                      <a:endParaRPr sz="1200" u="none" strike="noStrike" cap="none">
                        <a:solidFill>
                          <a:srgbClr val="222222"/>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200025" marR="0" lvl="0" indent="-200025"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FAERS, DrugBank, and SIDER enhance machine learning-based detection of adverse drug reactions (ADRs).</a:t>
                      </a:r>
                      <a:endParaRPr sz="1100" u="none" strike="noStrike" cap="none">
                        <a:latin typeface="Lato"/>
                        <a:ea typeface="Lato"/>
                        <a:cs typeface="Lato"/>
                        <a:sym typeface="Lato"/>
                      </a:endParaRPr>
                    </a:p>
                    <a:p>
                      <a:pPr marL="28575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200025" marR="0" lvl="0" indent="-174625"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Demonstrated that adding drug and event-related features significantly improves ML model performance.</a:t>
                      </a:r>
                      <a:endParaRPr sz="1100"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Reliance on existing ADR data from SIDER, which may include outdated or incorrect entries, affecting label accuracy.</a:t>
                      </a:r>
                      <a:endParaRPr sz="1100" u="none" strike="noStrike" cap="none">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Hardware limitations restricted the dataset size and dimensionality, potentially excluding valuable features </a:t>
                      </a:r>
                      <a:endParaRPr sz="1100"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2"/>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Quantum UI</a:t>
            </a:r>
            <a:endParaRPr sz="1500" b="1" i="1">
              <a:solidFill>
                <a:schemeClr val="dk2"/>
              </a:solidFill>
              <a:latin typeface="Lato"/>
              <a:ea typeface="Lato"/>
              <a:cs typeface="Lato"/>
              <a:sym typeface="Lato"/>
            </a:endParaRPr>
          </a:p>
        </p:txBody>
      </p:sp>
      <p:pic>
        <p:nvPicPr>
          <p:cNvPr id="475" name="Google Shape;475;p62" title="Screenshot 2025-05-05 at 1.40.46 AM.png"/>
          <p:cNvPicPr preferRelativeResize="0"/>
          <p:nvPr/>
        </p:nvPicPr>
        <p:blipFill>
          <a:blip r:embed="rId3">
            <a:alphaModFix/>
          </a:blip>
          <a:stretch>
            <a:fillRect/>
          </a:stretch>
        </p:blipFill>
        <p:spPr>
          <a:xfrm>
            <a:off x="192325" y="1202450"/>
            <a:ext cx="4639698" cy="2569074"/>
          </a:xfrm>
          <a:prstGeom prst="rect">
            <a:avLst/>
          </a:prstGeom>
          <a:noFill/>
          <a:ln>
            <a:noFill/>
          </a:ln>
        </p:spPr>
      </p:pic>
      <p:pic>
        <p:nvPicPr>
          <p:cNvPr id="476" name="Google Shape;476;p62" title="Screenshot 2025-05-05 at 1.41.08 AM.png"/>
          <p:cNvPicPr preferRelativeResize="0"/>
          <p:nvPr/>
        </p:nvPicPr>
        <p:blipFill>
          <a:blip r:embed="rId4">
            <a:alphaModFix/>
          </a:blip>
          <a:stretch>
            <a:fillRect/>
          </a:stretch>
        </p:blipFill>
        <p:spPr>
          <a:xfrm>
            <a:off x="4869600" y="1202450"/>
            <a:ext cx="4084803" cy="25509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63" title="Screenshot 2025-05-05 at 1.41.23 AM.png"/>
          <p:cNvPicPr preferRelativeResize="0"/>
          <p:nvPr/>
        </p:nvPicPr>
        <p:blipFill>
          <a:blip r:embed="rId3">
            <a:alphaModFix/>
          </a:blip>
          <a:stretch>
            <a:fillRect/>
          </a:stretch>
        </p:blipFill>
        <p:spPr>
          <a:xfrm>
            <a:off x="435125" y="68275"/>
            <a:ext cx="3719823" cy="2330351"/>
          </a:xfrm>
          <a:prstGeom prst="rect">
            <a:avLst/>
          </a:prstGeom>
          <a:noFill/>
          <a:ln>
            <a:noFill/>
          </a:ln>
        </p:spPr>
      </p:pic>
      <p:pic>
        <p:nvPicPr>
          <p:cNvPr id="482" name="Google Shape;482;p63" title="Screenshot 2025-05-05 at 1.42.10 AM.png"/>
          <p:cNvPicPr preferRelativeResize="0"/>
          <p:nvPr/>
        </p:nvPicPr>
        <p:blipFill>
          <a:blip r:embed="rId4">
            <a:alphaModFix/>
          </a:blip>
          <a:stretch>
            <a:fillRect/>
          </a:stretch>
        </p:blipFill>
        <p:spPr>
          <a:xfrm>
            <a:off x="472325" y="2613850"/>
            <a:ext cx="3795651" cy="2377851"/>
          </a:xfrm>
          <a:prstGeom prst="rect">
            <a:avLst/>
          </a:prstGeom>
          <a:noFill/>
          <a:ln>
            <a:noFill/>
          </a:ln>
        </p:spPr>
      </p:pic>
      <p:pic>
        <p:nvPicPr>
          <p:cNvPr id="483" name="Google Shape;483;p63" title="Screenshot 2025-05-05 at 1.46.26 AM.png"/>
          <p:cNvPicPr preferRelativeResize="0"/>
          <p:nvPr/>
        </p:nvPicPr>
        <p:blipFill>
          <a:blip r:embed="rId5">
            <a:alphaModFix/>
          </a:blip>
          <a:stretch>
            <a:fillRect/>
          </a:stretch>
        </p:blipFill>
        <p:spPr>
          <a:xfrm>
            <a:off x="4683225" y="2597001"/>
            <a:ext cx="3861473" cy="2411535"/>
          </a:xfrm>
          <a:prstGeom prst="rect">
            <a:avLst/>
          </a:prstGeom>
          <a:noFill/>
          <a:ln>
            <a:noFill/>
          </a:ln>
        </p:spPr>
      </p:pic>
      <p:pic>
        <p:nvPicPr>
          <p:cNvPr id="484" name="Google Shape;484;p63"/>
          <p:cNvPicPr preferRelativeResize="0"/>
          <p:nvPr/>
        </p:nvPicPr>
        <p:blipFill>
          <a:blip r:embed="rId6">
            <a:alphaModFix/>
          </a:blip>
          <a:stretch>
            <a:fillRect/>
          </a:stretch>
        </p:blipFill>
        <p:spPr>
          <a:xfrm>
            <a:off x="4683219" y="68274"/>
            <a:ext cx="3861473" cy="2404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4" title="Screenshot 2025-05-05 at 1.42.34 AM.png"/>
          <p:cNvPicPr preferRelativeResize="0"/>
          <p:nvPr/>
        </p:nvPicPr>
        <p:blipFill>
          <a:blip r:embed="rId3">
            <a:alphaModFix/>
          </a:blip>
          <a:stretch>
            <a:fillRect/>
          </a:stretch>
        </p:blipFill>
        <p:spPr>
          <a:xfrm>
            <a:off x="4637575" y="1132450"/>
            <a:ext cx="4427899" cy="2769580"/>
          </a:xfrm>
          <a:prstGeom prst="rect">
            <a:avLst/>
          </a:prstGeom>
          <a:noFill/>
          <a:ln>
            <a:noFill/>
          </a:ln>
        </p:spPr>
      </p:pic>
      <p:pic>
        <p:nvPicPr>
          <p:cNvPr id="490" name="Google Shape;490;p64" title="Screenshot 2025-05-05 at 1.42.25 AM.png"/>
          <p:cNvPicPr preferRelativeResize="0"/>
          <p:nvPr/>
        </p:nvPicPr>
        <p:blipFill>
          <a:blip r:embed="rId4">
            <a:alphaModFix/>
          </a:blip>
          <a:stretch>
            <a:fillRect/>
          </a:stretch>
        </p:blipFill>
        <p:spPr>
          <a:xfrm>
            <a:off x="92900" y="1132450"/>
            <a:ext cx="4427899" cy="2780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5"/>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ADMET UI</a:t>
            </a:r>
            <a:endParaRPr sz="1300">
              <a:solidFill>
                <a:schemeClr val="accent1"/>
              </a:solidFill>
              <a:latin typeface="Lato"/>
              <a:ea typeface="Lato"/>
              <a:cs typeface="Lato"/>
              <a:sym typeface="Lato"/>
            </a:endParaRPr>
          </a:p>
        </p:txBody>
      </p:sp>
      <p:pic>
        <p:nvPicPr>
          <p:cNvPr id="496" name="Google Shape;496;p65" title="Screenshot 2025-05-05 at 1.49.31 AM.png"/>
          <p:cNvPicPr preferRelativeResize="0"/>
          <p:nvPr/>
        </p:nvPicPr>
        <p:blipFill>
          <a:blip r:embed="rId3">
            <a:alphaModFix/>
          </a:blip>
          <a:stretch>
            <a:fillRect/>
          </a:stretch>
        </p:blipFill>
        <p:spPr>
          <a:xfrm>
            <a:off x="4884375" y="1195588"/>
            <a:ext cx="4438426" cy="2752331"/>
          </a:xfrm>
          <a:prstGeom prst="rect">
            <a:avLst/>
          </a:prstGeom>
          <a:noFill/>
          <a:ln>
            <a:noFill/>
          </a:ln>
        </p:spPr>
      </p:pic>
      <p:pic>
        <p:nvPicPr>
          <p:cNvPr id="497" name="Google Shape;497;p65" title="Screenshot 2025-05-05 at 1.49.14 AM.png"/>
          <p:cNvPicPr preferRelativeResize="0"/>
          <p:nvPr/>
        </p:nvPicPr>
        <p:blipFill>
          <a:blip r:embed="rId4">
            <a:alphaModFix/>
          </a:blip>
          <a:stretch>
            <a:fillRect/>
          </a:stretch>
        </p:blipFill>
        <p:spPr>
          <a:xfrm>
            <a:off x="193200" y="1183650"/>
            <a:ext cx="4438426" cy="27761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6" title="Screenshot 2025-05-05 at 1.49.42 AM.png"/>
          <p:cNvPicPr preferRelativeResize="0"/>
          <p:nvPr/>
        </p:nvPicPr>
        <p:blipFill>
          <a:blip r:embed="rId3">
            <a:alphaModFix/>
          </a:blip>
          <a:stretch>
            <a:fillRect/>
          </a:stretch>
        </p:blipFill>
        <p:spPr>
          <a:xfrm>
            <a:off x="650900" y="152400"/>
            <a:ext cx="3734723" cy="2337849"/>
          </a:xfrm>
          <a:prstGeom prst="rect">
            <a:avLst/>
          </a:prstGeom>
          <a:noFill/>
          <a:ln>
            <a:noFill/>
          </a:ln>
        </p:spPr>
      </p:pic>
      <p:pic>
        <p:nvPicPr>
          <p:cNvPr id="503" name="Google Shape;503;p66" title="Screenshot 2025-05-05 at 1.49.53 AM.png"/>
          <p:cNvPicPr preferRelativeResize="0"/>
          <p:nvPr/>
        </p:nvPicPr>
        <p:blipFill>
          <a:blip r:embed="rId4">
            <a:alphaModFix/>
          </a:blip>
          <a:stretch>
            <a:fillRect/>
          </a:stretch>
        </p:blipFill>
        <p:spPr>
          <a:xfrm>
            <a:off x="4728650" y="163150"/>
            <a:ext cx="3697526" cy="2316360"/>
          </a:xfrm>
          <a:prstGeom prst="rect">
            <a:avLst/>
          </a:prstGeom>
          <a:noFill/>
          <a:ln>
            <a:noFill/>
          </a:ln>
        </p:spPr>
      </p:pic>
      <p:pic>
        <p:nvPicPr>
          <p:cNvPr id="504" name="Google Shape;504;p66" title="Screenshot 2025-05-05 at 1.51.32 AM.png"/>
          <p:cNvPicPr preferRelativeResize="0"/>
          <p:nvPr/>
        </p:nvPicPr>
        <p:blipFill>
          <a:blip r:embed="rId5">
            <a:alphaModFix/>
          </a:blip>
          <a:stretch>
            <a:fillRect/>
          </a:stretch>
        </p:blipFill>
        <p:spPr>
          <a:xfrm>
            <a:off x="669500" y="2657625"/>
            <a:ext cx="3697526" cy="2303725"/>
          </a:xfrm>
          <a:prstGeom prst="rect">
            <a:avLst/>
          </a:prstGeom>
          <a:noFill/>
          <a:ln>
            <a:noFill/>
          </a:ln>
        </p:spPr>
      </p:pic>
      <p:pic>
        <p:nvPicPr>
          <p:cNvPr id="505" name="Google Shape;505;p66" title="Screenshot 2025-05-05 at 1.51.45 AM.png"/>
          <p:cNvPicPr preferRelativeResize="0"/>
          <p:nvPr/>
        </p:nvPicPr>
        <p:blipFill>
          <a:blip r:embed="rId6">
            <a:alphaModFix/>
          </a:blip>
          <a:stretch>
            <a:fillRect/>
          </a:stretch>
        </p:blipFill>
        <p:spPr>
          <a:xfrm>
            <a:off x="4761223" y="2657623"/>
            <a:ext cx="3748347" cy="235918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67"/>
          <p:cNvPicPr preferRelativeResize="0"/>
          <p:nvPr/>
        </p:nvPicPr>
        <p:blipFill>
          <a:blip r:embed="rId3">
            <a:alphaModFix/>
          </a:blip>
          <a:stretch>
            <a:fillRect/>
          </a:stretch>
        </p:blipFill>
        <p:spPr>
          <a:xfrm>
            <a:off x="297600" y="1169350"/>
            <a:ext cx="4216899" cy="2635549"/>
          </a:xfrm>
          <a:prstGeom prst="rect">
            <a:avLst/>
          </a:prstGeom>
          <a:noFill/>
          <a:ln>
            <a:noFill/>
          </a:ln>
        </p:spPr>
      </p:pic>
      <p:sp>
        <p:nvSpPr>
          <p:cNvPr id="511" name="Google Shape;511;p67"/>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Side Effect Severity UI</a:t>
            </a:r>
            <a:endParaRPr sz="1300">
              <a:solidFill>
                <a:schemeClr val="accent1"/>
              </a:solidFill>
              <a:latin typeface="Lato"/>
              <a:ea typeface="Lato"/>
              <a:cs typeface="Lato"/>
              <a:sym typeface="Lato"/>
            </a:endParaRPr>
          </a:p>
        </p:txBody>
      </p:sp>
      <p:pic>
        <p:nvPicPr>
          <p:cNvPr id="512" name="Google Shape;512;p67"/>
          <p:cNvPicPr preferRelativeResize="0"/>
          <p:nvPr/>
        </p:nvPicPr>
        <p:blipFill>
          <a:blip r:embed="rId4">
            <a:alphaModFix/>
          </a:blip>
          <a:stretch>
            <a:fillRect/>
          </a:stretch>
        </p:blipFill>
        <p:spPr>
          <a:xfrm>
            <a:off x="4623949" y="1144100"/>
            <a:ext cx="4324700" cy="26860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8"/>
          <p:cNvPicPr preferRelativeResize="0"/>
          <p:nvPr/>
        </p:nvPicPr>
        <p:blipFill>
          <a:blip r:embed="rId3">
            <a:alphaModFix/>
          </a:blip>
          <a:stretch>
            <a:fillRect/>
          </a:stretch>
        </p:blipFill>
        <p:spPr>
          <a:xfrm>
            <a:off x="294675" y="1053941"/>
            <a:ext cx="4153702" cy="2598083"/>
          </a:xfrm>
          <a:prstGeom prst="rect">
            <a:avLst/>
          </a:prstGeom>
          <a:noFill/>
          <a:ln>
            <a:noFill/>
          </a:ln>
        </p:spPr>
      </p:pic>
      <p:pic>
        <p:nvPicPr>
          <p:cNvPr id="518" name="Google Shape;518;p68"/>
          <p:cNvPicPr preferRelativeResize="0"/>
          <p:nvPr/>
        </p:nvPicPr>
        <p:blipFill>
          <a:blip r:embed="rId4">
            <a:alphaModFix/>
          </a:blip>
          <a:stretch>
            <a:fillRect/>
          </a:stretch>
        </p:blipFill>
        <p:spPr>
          <a:xfrm>
            <a:off x="4666452" y="1053950"/>
            <a:ext cx="3999846" cy="248623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9"/>
          <p:cNvPicPr preferRelativeResize="0"/>
          <p:nvPr/>
        </p:nvPicPr>
        <p:blipFill>
          <a:blip r:embed="rId3">
            <a:alphaModFix/>
          </a:blip>
          <a:stretch>
            <a:fillRect/>
          </a:stretch>
        </p:blipFill>
        <p:spPr>
          <a:xfrm>
            <a:off x="282125" y="1166350"/>
            <a:ext cx="4250327" cy="2654376"/>
          </a:xfrm>
          <a:prstGeom prst="rect">
            <a:avLst/>
          </a:prstGeom>
          <a:noFill/>
          <a:ln>
            <a:noFill/>
          </a:ln>
        </p:spPr>
      </p:pic>
      <p:sp>
        <p:nvSpPr>
          <p:cNvPr id="524" name="Google Shape;524;p69"/>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Docking UI</a:t>
            </a:r>
            <a:endParaRPr sz="1300">
              <a:solidFill>
                <a:schemeClr val="accent1"/>
              </a:solidFill>
              <a:latin typeface="Lato"/>
              <a:ea typeface="Lato"/>
              <a:cs typeface="Lato"/>
              <a:sym typeface="Lato"/>
            </a:endParaRPr>
          </a:p>
        </p:txBody>
      </p:sp>
      <p:pic>
        <p:nvPicPr>
          <p:cNvPr id="525" name="Google Shape;525;p69"/>
          <p:cNvPicPr preferRelativeResize="0"/>
          <p:nvPr/>
        </p:nvPicPr>
        <p:blipFill>
          <a:blip r:embed="rId4">
            <a:alphaModFix/>
          </a:blip>
          <a:stretch>
            <a:fillRect/>
          </a:stretch>
        </p:blipFill>
        <p:spPr>
          <a:xfrm>
            <a:off x="4648028" y="1169763"/>
            <a:ext cx="4306749" cy="264755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0"/>
          <p:cNvSpPr txBox="1"/>
          <p:nvPr/>
        </p:nvSpPr>
        <p:spPr>
          <a:xfrm>
            <a:off x="140250" y="71250"/>
            <a:ext cx="4084800" cy="35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b="1" i="1">
                <a:solidFill>
                  <a:schemeClr val="dk2"/>
                </a:solidFill>
                <a:latin typeface="Lato"/>
                <a:ea typeface="Lato"/>
                <a:cs typeface="Lato"/>
                <a:sym typeface="Lato"/>
              </a:rPr>
              <a:t>Drug-Drug Interaction UI</a:t>
            </a:r>
            <a:endParaRPr sz="1300">
              <a:solidFill>
                <a:schemeClr val="accent1"/>
              </a:solidFill>
              <a:latin typeface="Lato"/>
              <a:ea typeface="Lato"/>
              <a:cs typeface="Lato"/>
              <a:sym typeface="Lato"/>
            </a:endParaRPr>
          </a:p>
        </p:txBody>
      </p:sp>
      <p:pic>
        <p:nvPicPr>
          <p:cNvPr id="531" name="Google Shape;531;p70"/>
          <p:cNvPicPr preferRelativeResize="0"/>
          <p:nvPr/>
        </p:nvPicPr>
        <p:blipFill>
          <a:blip r:embed="rId3">
            <a:alphaModFix/>
          </a:blip>
          <a:stretch>
            <a:fillRect/>
          </a:stretch>
        </p:blipFill>
        <p:spPr>
          <a:xfrm>
            <a:off x="170825" y="1079725"/>
            <a:ext cx="4280888" cy="2675549"/>
          </a:xfrm>
          <a:prstGeom prst="rect">
            <a:avLst/>
          </a:prstGeom>
          <a:noFill/>
          <a:ln>
            <a:noFill/>
          </a:ln>
        </p:spPr>
      </p:pic>
      <p:pic>
        <p:nvPicPr>
          <p:cNvPr id="532" name="Google Shape;532;p70"/>
          <p:cNvPicPr preferRelativeResize="0"/>
          <p:nvPr/>
        </p:nvPicPr>
        <p:blipFill>
          <a:blip r:embed="rId4">
            <a:alphaModFix/>
          </a:blip>
          <a:stretch>
            <a:fillRect/>
          </a:stretch>
        </p:blipFill>
        <p:spPr>
          <a:xfrm>
            <a:off x="4501775" y="1122175"/>
            <a:ext cx="4453002" cy="26330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1"/>
          <p:cNvPicPr preferRelativeResize="0"/>
          <p:nvPr/>
        </p:nvPicPr>
        <p:blipFill>
          <a:blip r:embed="rId3">
            <a:alphaModFix/>
          </a:blip>
          <a:stretch>
            <a:fillRect/>
          </a:stretch>
        </p:blipFill>
        <p:spPr>
          <a:xfrm>
            <a:off x="618875" y="316075"/>
            <a:ext cx="3704899" cy="2293850"/>
          </a:xfrm>
          <a:prstGeom prst="rect">
            <a:avLst/>
          </a:prstGeom>
          <a:noFill/>
          <a:ln>
            <a:noFill/>
          </a:ln>
        </p:spPr>
      </p:pic>
      <p:pic>
        <p:nvPicPr>
          <p:cNvPr id="538" name="Google Shape;538;p71"/>
          <p:cNvPicPr preferRelativeResize="0"/>
          <p:nvPr/>
        </p:nvPicPr>
        <p:blipFill>
          <a:blip r:embed="rId4">
            <a:alphaModFix/>
          </a:blip>
          <a:stretch>
            <a:fillRect/>
          </a:stretch>
        </p:blipFill>
        <p:spPr>
          <a:xfrm>
            <a:off x="4697425" y="324538"/>
            <a:ext cx="3637376" cy="2276915"/>
          </a:xfrm>
          <a:prstGeom prst="rect">
            <a:avLst/>
          </a:prstGeom>
          <a:noFill/>
          <a:ln>
            <a:noFill/>
          </a:ln>
        </p:spPr>
      </p:pic>
      <p:pic>
        <p:nvPicPr>
          <p:cNvPr id="539" name="Google Shape;539;p71"/>
          <p:cNvPicPr preferRelativeResize="0"/>
          <p:nvPr/>
        </p:nvPicPr>
        <p:blipFill>
          <a:blip r:embed="rId5">
            <a:alphaModFix/>
          </a:blip>
          <a:stretch>
            <a:fillRect/>
          </a:stretch>
        </p:blipFill>
        <p:spPr>
          <a:xfrm>
            <a:off x="686400" y="2681075"/>
            <a:ext cx="3637376" cy="2260924"/>
          </a:xfrm>
          <a:prstGeom prst="rect">
            <a:avLst/>
          </a:prstGeom>
          <a:noFill/>
          <a:ln>
            <a:noFill/>
          </a:ln>
        </p:spPr>
      </p:pic>
      <p:pic>
        <p:nvPicPr>
          <p:cNvPr id="540" name="Google Shape;540;p71"/>
          <p:cNvPicPr preferRelativeResize="0"/>
          <p:nvPr/>
        </p:nvPicPr>
        <p:blipFill>
          <a:blip r:embed="rId6">
            <a:alphaModFix/>
          </a:blip>
          <a:stretch>
            <a:fillRect/>
          </a:stretch>
        </p:blipFill>
        <p:spPr>
          <a:xfrm>
            <a:off x="4697424" y="2692903"/>
            <a:ext cx="3576801" cy="22372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aphicFrame>
        <p:nvGraphicFramePr>
          <p:cNvPr id="118" name="Google Shape;118;p18"/>
          <p:cNvGraphicFramePr/>
          <p:nvPr/>
        </p:nvGraphicFramePr>
        <p:xfrm>
          <a:off x="0" y="505950"/>
          <a:ext cx="9144000" cy="4719925"/>
        </p:xfrm>
        <a:graphic>
          <a:graphicData uri="http://schemas.openxmlformats.org/drawingml/2006/table">
            <a:tbl>
              <a:tblPr>
                <a:noFill/>
                <a:tableStyleId>{3D523440-35CE-4C07-86AC-78350BAF93AA}</a:tableStyleId>
              </a:tblPr>
              <a:tblGrid>
                <a:gridCol w="2083600">
                  <a:extLst>
                    <a:ext uri="{9D8B030D-6E8A-4147-A177-3AD203B41FA5}">
                      <a16:colId xmlns:a16="http://schemas.microsoft.com/office/drawing/2014/main" val="20000"/>
                    </a:ext>
                  </a:extLst>
                </a:gridCol>
                <a:gridCol w="2064400">
                  <a:extLst>
                    <a:ext uri="{9D8B030D-6E8A-4147-A177-3AD203B41FA5}">
                      <a16:colId xmlns:a16="http://schemas.microsoft.com/office/drawing/2014/main" val="20001"/>
                    </a:ext>
                  </a:extLst>
                </a:gridCol>
                <a:gridCol w="2692375">
                  <a:extLst>
                    <a:ext uri="{9D8B030D-6E8A-4147-A177-3AD203B41FA5}">
                      <a16:colId xmlns:a16="http://schemas.microsoft.com/office/drawing/2014/main" val="20002"/>
                    </a:ext>
                  </a:extLst>
                </a:gridCol>
                <a:gridCol w="2303625">
                  <a:extLst>
                    <a:ext uri="{9D8B030D-6E8A-4147-A177-3AD203B41FA5}">
                      <a16:colId xmlns:a16="http://schemas.microsoft.com/office/drawing/2014/main" val="20003"/>
                    </a:ext>
                  </a:extLst>
                </a:gridCol>
              </a:tblGrid>
              <a:tr h="830450">
                <a:tc>
                  <a:txBody>
                    <a:bodyPr/>
                    <a:lstStyle/>
                    <a:p>
                      <a:pPr marL="0" marR="0" lvl="0" indent="0" algn="l" rtl="0">
                        <a:lnSpc>
                          <a:spcPct val="9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Title of the Article</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Authors and Year of Publication</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Highlights of Approaches Followed</a:t>
                      </a:r>
                      <a:endParaRPr sz="1400" b="1" u="none" strike="noStrike" cap="none">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b="1">
                          <a:latin typeface="Lato"/>
                          <a:ea typeface="Lato"/>
                          <a:cs typeface="Lato"/>
                          <a:sym typeface="Lato"/>
                        </a:rPr>
                        <a:t>Challenges to be Addressed</a:t>
                      </a: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030225">
                <a:tc>
                  <a:txBody>
                    <a:bodyPr/>
                    <a:lstStyle/>
                    <a:p>
                      <a:pPr marL="0" marR="0" lvl="0" indent="0" algn="l" rtl="0">
                        <a:lnSpc>
                          <a:spcPct val="120000"/>
                        </a:lnSpc>
                        <a:spcBef>
                          <a:spcPts val="0"/>
                        </a:spcBef>
                        <a:spcAft>
                          <a:spcPts val="0"/>
                        </a:spcAft>
                        <a:buClr>
                          <a:srgbClr val="000000"/>
                        </a:buClr>
                        <a:buSzPts val="1400"/>
                        <a:buFont typeface="Arial"/>
                        <a:buNone/>
                      </a:pPr>
                      <a:r>
                        <a:rPr lang="en-GB" sz="1400" b="1" u="sng" strike="noStrike" cap="none">
                          <a:solidFill>
                            <a:schemeClr val="dk2"/>
                          </a:solidFill>
                          <a:highlight>
                            <a:schemeClr val="lt1"/>
                          </a:highlight>
                          <a:latin typeface="Lato"/>
                          <a:ea typeface="Lato"/>
                          <a:cs typeface="Lato"/>
                          <a:sym typeface="Lato"/>
                        </a:rPr>
                        <a:t>ADMETboost: a web server for accurate ADMET prediction</a:t>
                      </a:r>
                      <a:endParaRPr sz="2300" b="1" u="none" strike="noStrike" cap="none">
                        <a:solidFill>
                          <a:srgbClr val="FFFFFF"/>
                        </a:solidFill>
                        <a:highlight>
                          <a:srgbClr val="FF9500"/>
                        </a:highlight>
                      </a:endParaRPr>
                    </a:p>
                    <a:p>
                      <a:pPr marL="0" marR="0" lvl="0" indent="0" algn="just" rtl="0">
                        <a:lnSpc>
                          <a:spcPct val="115000"/>
                        </a:lnSpc>
                        <a:spcBef>
                          <a:spcPts val="1200"/>
                        </a:spcBef>
                        <a:spcAft>
                          <a:spcPts val="0"/>
                        </a:spcAft>
                        <a:buClr>
                          <a:srgbClr val="000000"/>
                        </a:buClr>
                        <a:buSzPts val="1400"/>
                        <a:buFont typeface="Arial"/>
                        <a:buNone/>
                      </a:pPr>
                      <a:endParaRPr sz="1400" b="1" u="sng" strike="noStrike" cap="none">
                        <a:solidFill>
                          <a:srgbClr val="333333"/>
                        </a:solidFill>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 </a:t>
                      </a:r>
                      <a:r>
                        <a:rPr lang="en-GB" sz="1100" u="none" strike="noStrike" cap="none">
                          <a:solidFill>
                            <a:srgbClr val="333333"/>
                          </a:solidFill>
                          <a:highlight>
                            <a:schemeClr val="lt1"/>
                          </a:highlight>
                          <a:latin typeface="Lato"/>
                          <a:ea typeface="Lato"/>
                          <a:cs typeface="Lato"/>
                          <a:sym typeface="Lato"/>
                        </a:rPr>
                        <a:t>Tian, H., Ketkar, R. &amp; Tao, P. </a:t>
                      </a: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 </a:t>
                      </a:r>
                      <a:r>
                        <a:rPr lang="en-GB" sz="1100" u="none" strike="noStrike" cap="none">
                          <a:solidFill>
                            <a:srgbClr val="333333"/>
                          </a:solidFill>
                          <a:highlight>
                            <a:schemeClr val="lt1"/>
                          </a:highlight>
                          <a:latin typeface="Lato"/>
                          <a:ea typeface="Lato"/>
                          <a:cs typeface="Lato"/>
                          <a:sym typeface="Lato"/>
                        </a:rPr>
                        <a:t>Springer, Journal of Molecular Modeling, 2022</a:t>
                      </a:r>
                      <a:endParaRPr sz="1200" u="none" strike="noStrike" cap="none">
                        <a:solidFill>
                          <a:srgbClr val="222222"/>
                        </a:solidFill>
                        <a:highlight>
                          <a:srgbClr val="FFFFFF"/>
                        </a:highlight>
                      </a:endParaRPr>
                    </a:p>
                  </a:txBody>
                  <a:tcPr marL="91425" marR="91425" marT="91425" marB="91425"/>
                </a:tc>
                <a:tc>
                  <a:txBody>
                    <a:bodyPr/>
                    <a:lstStyle/>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The model utilizes multiple molecular fingerprints and descriptors (MACCS, Mol2Vec, PubChem, Mordred, RDKit) to capture structural and chemical properties effectively.</a:t>
                      </a:r>
                      <a:endParaRPr sz="1100" u="none" strike="noStrike" cap="none">
                        <a:latin typeface="Lato"/>
                        <a:ea typeface="Lato"/>
                        <a:cs typeface="Lato"/>
                        <a:sym typeface="Lato"/>
                      </a:endParaRPr>
                    </a:p>
                    <a:p>
                      <a:pPr marL="457200" marR="0" lvl="0" indent="0" algn="l" rtl="0">
                        <a:lnSpc>
                          <a:spcPct val="100000"/>
                        </a:lnSpc>
                        <a:spcBef>
                          <a:spcPts val="0"/>
                        </a:spcBef>
                        <a:spcAft>
                          <a:spcPts val="0"/>
                        </a:spcAft>
                        <a:buClr>
                          <a:srgbClr val="000000"/>
                        </a:buClr>
                        <a:buSzPts val="100"/>
                        <a:buFont typeface="Arial"/>
                        <a:buNone/>
                      </a:pPr>
                      <a:endParaRPr sz="100" u="none" strike="noStrike" cap="none">
                        <a:latin typeface="Lato"/>
                        <a:ea typeface="Lato"/>
                        <a:cs typeface="Lato"/>
                        <a:sym typeface="Lato"/>
                      </a:endParaRPr>
                    </a:p>
                    <a:p>
                      <a:pPr marL="171450" marR="0" lvl="0" indent="-146050" algn="l" rtl="0">
                        <a:lnSpc>
                          <a:spcPct val="115000"/>
                        </a:lnSpc>
                        <a:spcBef>
                          <a:spcPts val="1200"/>
                        </a:spcBef>
                        <a:spcAft>
                          <a:spcPts val="0"/>
                        </a:spcAft>
                        <a:buClr>
                          <a:srgbClr val="000000"/>
                        </a:buClr>
                        <a:buSzPts val="500"/>
                        <a:buFont typeface="Lato"/>
                        <a:buChar char="●"/>
                      </a:pPr>
                      <a:r>
                        <a:rPr lang="en-GB" sz="1100" u="none" strike="noStrike" cap="none">
                          <a:latin typeface="Lato"/>
                          <a:ea typeface="Lato"/>
                          <a:cs typeface="Lato"/>
                          <a:sym typeface="Lato"/>
                        </a:rPr>
                        <a:t>Randomized grid search and 5-fold cross-validation were applied to fine-tune parameters, ensuring optimal model performance.</a:t>
                      </a:r>
                      <a:endParaRPr sz="1100" u="none" strike="noStrike" cap="none">
                        <a:latin typeface="Lato"/>
                        <a:ea typeface="Lato"/>
                        <a:cs typeface="Lato"/>
                        <a:sym typeface="Lato"/>
                      </a:endParaRPr>
                    </a:p>
                  </a:txBody>
                  <a:tcPr marL="91425" marR="91425" marT="91425" marB="91425"/>
                </a:tc>
                <a:tc>
                  <a:txBody>
                    <a:bodyPr/>
                    <a:lstStyle/>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Previous ADMET prediction models were trained on different datasets, making it difficult to compare their performance fairly.</a:t>
                      </a:r>
                      <a:endParaRPr sz="1100" u="none" strike="noStrike" cap="none">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100" u="none" strike="noStrike" cap="none">
                        <a:latin typeface="Lato"/>
                        <a:ea typeface="Lato"/>
                        <a:cs typeface="Lato"/>
                        <a:sym typeface="Lato"/>
                      </a:endParaRPr>
                    </a:p>
                    <a:p>
                      <a:pPr marL="171450" marR="0" lvl="0" indent="-146050" algn="l" rtl="0">
                        <a:lnSpc>
                          <a:spcPct val="100000"/>
                        </a:lnSpc>
                        <a:spcBef>
                          <a:spcPts val="0"/>
                        </a:spcBef>
                        <a:spcAft>
                          <a:spcPts val="0"/>
                        </a:spcAft>
                        <a:buClr>
                          <a:srgbClr val="000000"/>
                        </a:buClr>
                        <a:buSzPts val="500"/>
                        <a:buFont typeface="Lato"/>
                        <a:buChar char="●"/>
                      </a:pPr>
                      <a:r>
                        <a:rPr lang="en-GB" sz="1100" u="none" strike="noStrike" cap="none">
                          <a:latin typeface="Lato"/>
                          <a:ea typeface="Lato"/>
                          <a:cs typeface="Lato"/>
                          <a:sym typeface="Lato"/>
                        </a:rPr>
                        <a:t>With over 100,000 possible hyperparameter combinations, finding the best configuration is computationally expensive.</a:t>
                      </a:r>
                      <a:endParaRPr sz="11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1742000">
                <a:tc>
                  <a:txBody>
                    <a:bodyPr/>
                    <a:lstStyle/>
                    <a:p>
                      <a:pPr marL="0" lvl="0" indent="0" algn="l" rtl="0">
                        <a:lnSpc>
                          <a:spcPct val="120000"/>
                        </a:lnSpc>
                        <a:spcBef>
                          <a:spcPts val="0"/>
                        </a:spcBef>
                        <a:spcAft>
                          <a:spcPts val="0"/>
                        </a:spcAft>
                        <a:buNone/>
                      </a:pPr>
                      <a:r>
                        <a:rPr lang="en-GB" b="1" u="sng">
                          <a:solidFill>
                            <a:schemeClr val="dk2"/>
                          </a:solidFill>
                          <a:highlight>
                            <a:schemeClr val="lt1"/>
                          </a:highlight>
                          <a:latin typeface="Lato"/>
                          <a:ea typeface="Lato"/>
                          <a:cs typeface="Lato"/>
                          <a:sym typeface="Lato"/>
                        </a:rPr>
                        <a:t>A method for systematically ranking</a:t>
                      </a:r>
                      <a:endParaRPr b="1" u="sng">
                        <a:solidFill>
                          <a:schemeClr val="dk2"/>
                        </a:solidFill>
                        <a:highlight>
                          <a:schemeClr val="lt1"/>
                        </a:highlight>
                        <a:latin typeface="Lato"/>
                        <a:ea typeface="Lato"/>
                        <a:cs typeface="Lato"/>
                        <a:sym typeface="Lato"/>
                      </a:endParaRPr>
                    </a:p>
                    <a:p>
                      <a:pPr marL="0" lvl="0" indent="0" algn="l" rtl="0">
                        <a:lnSpc>
                          <a:spcPct val="120000"/>
                        </a:lnSpc>
                        <a:spcBef>
                          <a:spcPts val="0"/>
                        </a:spcBef>
                        <a:spcAft>
                          <a:spcPts val="0"/>
                        </a:spcAft>
                        <a:buNone/>
                      </a:pPr>
                      <a:r>
                        <a:rPr lang="en-GB" b="1" u="sng">
                          <a:solidFill>
                            <a:schemeClr val="dk2"/>
                          </a:solidFill>
                          <a:highlight>
                            <a:schemeClr val="lt1"/>
                          </a:highlight>
                          <a:latin typeface="Lato"/>
                          <a:ea typeface="Lato"/>
                          <a:cs typeface="Lato"/>
                          <a:sym typeface="Lato"/>
                        </a:rPr>
                        <a:t>therapeutic drug candidates using</a:t>
                      </a:r>
                      <a:endParaRPr b="1" u="sng">
                        <a:solidFill>
                          <a:schemeClr val="dk2"/>
                        </a:solidFill>
                        <a:highlight>
                          <a:schemeClr val="lt1"/>
                        </a:highlight>
                        <a:latin typeface="Lato"/>
                        <a:ea typeface="Lato"/>
                        <a:cs typeface="Lato"/>
                        <a:sym typeface="Lato"/>
                      </a:endParaRPr>
                    </a:p>
                    <a:p>
                      <a:pPr marL="0" lvl="0" indent="0" algn="l" rtl="0">
                        <a:lnSpc>
                          <a:spcPct val="120000"/>
                        </a:lnSpc>
                        <a:spcBef>
                          <a:spcPts val="0"/>
                        </a:spcBef>
                        <a:spcAft>
                          <a:spcPts val="0"/>
                        </a:spcAft>
                        <a:buNone/>
                      </a:pPr>
                      <a:r>
                        <a:rPr lang="en-GB" b="1" u="sng">
                          <a:solidFill>
                            <a:schemeClr val="dk2"/>
                          </a:solidFill>
                          <a:highlight>
                            <a:schemeClr val="lt1"/>
                          </a:highlight>
                          <a:latin typeface="Lato"/>
                          <a:ea typeface="Lato"/>
                          <a:cs typeface="Lato"/>
                          <a:sym typeface="Lato"/>
                        </a:rPr>
                        <a:t>multiple uncertain screening criteria</a:t>
                      </a:r>
                      <a:endParaRPr b="1" u="sng">
                        <a:solidFill>
                          <a:schemeClr val="dk2"/>
                        </a:solidFill>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None/>
                      </a:pPr>
                      <a:r>
                        <a:rPr lang="en-GB" sz="1100" b="1">
                          <a:solidFill>
                            <a:srgbClr val="333333"/>
                          </a:solidFill>
                          <a:highlight>
                            <a:schemeClr val="lt1"/>
                          </a:highlight>
                          <a:latin typeface="Lato"/>
                          <a:ea typeface="Lato"/>
                          <a:cs typeface="Lato"/>
                          <a:sym typeface="Lato"/>
                        </a:rPr>
                        <a:t>Authors:</a:t>
                      </a:r>
                      <a:r>
                        <a:rPr lang="en-GB" sz="1100">
                          <a:solidFill>
                            <a:srgbClr val="333333"/>
                          </a:solidFill>
                          <a:highlight>
                            <a:schemeClr val="lt1"/>
                          </a:highlight>
                          <a:latin typeface="Lato"/>
                          <a:ea typeface="Lato"/>
                          <a:cs typeface="Lato"/>
                          <a:sym typeface="Lato"/>
                        </a:rPr>
                        <a:t> </a:t>
                      </a:r>
                      <a:r>
                        <a:rPr lang="en-GB" sz="1200">
                          <a:solidFill>
                            <a:srgbClr val="1B1B1B"/>
                          </a:solidFill>
                          <a:highlight>
                            <a:srgbClr val="FFFFFF"/>
                          </a:highlight>
                          <a:latin typeface="Lato"/>
                          <a:ea typeface="Lato"/>
                          <a:cs typeface="Lato"/>
                          <a:sym typeface="Lato"/>
                        </a:rPr>
                        <a:t>Peng X, Gibbs E, Silverman JM, Cashman NR, Plotkin SS.</a:t>
                      </a:r>
                      <a:endParaRPr sz="1100">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None/>
                      </a:pPr>
                      <a:endParaRPr sz="1100" b="1">
                        <a:solidFill>
                          <a:srgbClr val="333333"/>
                        </a:solidFill>
                        <a:highlight>
                          <a:schemeClr val="lt1"/>
                        </a:highlight>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GB" sz="1100" b="1">
                          <a:solidFill>
                            <a:srgbClr val="333333"/>
                          </a:solidFill>
                          <a:highlight>
                            <a:schemeClr val="lt1"/>
                          </a:highlight>
                          <a:latin typeface="Lato"/>
                          <a:ea typeface="Lato"/>
                          <a:cs typeface="Lato"/>
                          <a:sym typeface="Lato"/>
                        </a:rPr>
                        <a:t>Publisher:</a:t>
                      </a:r>
                      <a:r>
                        <a:rPr lang="en-GB" sz="1100">
                          <a:solidFill>
                            <a:srgbClr val="333333"/>
                          </a:solidFill>
                          <a:highlight>
                            <a:schemeClr val="lt1"/>
                          </a:highlight>
                          <a:latin typeface="Lato"/>
                          <a:ea typeface="Lato"/>
                          <a:cs typeface="Lato"/>
                          <a:sym typeface="Lato"/>
                        </a:rPr>
                        <a:t>PubMed Journal, 2021</a:t>
                      </a:r>
                      <a:endParaRPr sz="1100" b="1">
                        <a:solidFill>
                          <a:srgbClr val="333333"/>
                        </a:solidFill>
                        <a:highlight>
                          <a:schemeClr val="lt1"/>
                        </a:highlight>
                        <a:latin typeface="Lato"/>
                        <a:ea typeface="Lato"/>
                        <a:cs typeface="Lato"/>
                        <a:sym typeface="Lato"/>
                      </a:endParaRPr>
                    </a:p>
                  </a:txBody>
                  <a:tcPr marL="91425" marR="91425" marT="91425" marB="91425"/>
                </a:tc>
                <a:tc>
                  <a:txBody>
                    <a:bodyPr/>
                    <a:lstStyle/>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A systematic framework was used to assess and rank options based on diverse factors such as efficacy, safety, and interaction potential using TOPSIS.</a:t>
                      </a:r>
                      <a:endParaRPr sz="1100">
                        <a:latin typeface="Lato"/>
                        <a:ea typeface="Lato"/>
                        <a:cs typeface="Lato"/>
                        <a:sym typeface="Lato"/>
                      </a:endParaRPr>
                    </a:p>
                    <a:p>
                      <a:pPr marL="179999" marR="0" lvl="0" indent="0" algn="l" rtl="0">
                        <a:lnSpc>
                          <a:spcPct val="100000"/>
                        </a:lnSpc>
                        <a:spcBef>
                          <a:spcPts val="0"/>
                        </a:spcBef>
                        <a:spcAft>
                          <a:spcPts val="0"/>
                        </a:spcAft>
                        <a:buNone/>
                      </a:pPr>
                      <a:endParaRPr sz="1100">
                        <a:latin typeface="Lato"/>
                        <a:ea typeface="Lato"/>
                        <a:cs typeface="Lato"/>
                        <a:sym typeface="Lato"/>
                      </a:endParaRPr>
                    </a:p>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Combined data sources with machine learning and quantum-enhanced techniques to improve predictive performance and decision-making .</a:t>
                      </a:r>
                      <a:endParaRPr sz="1100">
                        <a:latin typeface="Lato"/>
                        <a:ea typeface="Lato"/>
                        <a:cs typeface="Lato"/>
                        <a:sym typeface="Lato"/>
                      </a:endParaRPr>
                    </a:p>
                  </a:txBody>
                  <a:tcPr marL="91425" marR="91425" marT="91425" marB="91425"/>
                </a:tc>
                <a:tc>
                  <a:txBody>
                    <a:bodyPr/>
                    <a:lstStyle/>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Integrating data from various sources with differing formats, scales, and reliability requires robust preprocessing and normalization to ensure fair comparison and input compatibility for the ranking algorithm.</a:t>
                      </a:r>
                      <a:endParaRPr sz="11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sp>
        <p:nvSpPr>
          <p:cNvPr id="119" name="Google Shape;119;p18"/>
          <p:cNvSpPr/>
          <p:nvPr/>
        </p:nvSpPr>
        <p:spPr>
          <a:xfrm>
            <a:off x="765810" y="1102360"/>
            <a:ext cx="907415" cy="17272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19"/>
          <p:cNvGraphicFramePr/>
          <p:nvPr/>
        </p:nvGraphicFramePr>
        <p:xfrm>
          <a:off x="0" y="76300"/>
          <a:ext cx="9144000" cy="5007420"/>
        </p:xfrm>
        <a:graphic>
          <a:graphicData uri="http://schemas.openxmlformats.org/drawingml/2006/table">
            <a:tbl>
              <a:tblPr>
                <a:noFill/>
                <a:tableStyleId>{3D523440-35CE-4C07-86AC-78350BAF93AA}</a:tableStyleId>
              </a:tblPr>
              <a:tblGrid>
                <a:gridCol w="2083600">
                  <a:extLst>
                    <a:ext uri="{9D8B030D-6E8A-4147-A177-3AD203B41FA5}">
                      <a16:colId xmlns:a16="http://schemas.microsoft.com/office/drawing/2014/main" val="20000"/>
                    </a:ext>
                  </a:extLst>
                </a:gridCol>
                <a:gridCol w="2077725">
                  <a:extLst>
                    <a:ext uri="{9D8B030D-6E8A-4147-A177-3AD203B41FA5}">
                      <a16:colId xmlns:a16="http://schemas.microsoft.com/office/drawing/2014/main" val="20001"/>
                    </a:ext>
                  </a:extLst>
                </a:gridCol>
                <a:gridCol w="2679050">
                  <a:extLst>
                    <a:ext uri="{9D8B030D-6E8A-4147-A177-3AD203B41FA5}">
                      <a16:colId xmlns:a16="http://schemas.microsoft.com/office/drawing/2014/main" val="20002"/>
                    </a:ext>
                  </a:extLst>
                </a:gridCol>
                <a:gridCol w="2303625">
                  <a:extLst>
                    <a:ext uri="{9D8B030D-6E8A-4147-A177-3AD203B41FA5}">
                      <a16:colId xmlns:a16="http://schemas.microsoft.com/office/drawing/2014/main" val="20003"/>
                    </a:ext>
                  </a:extLst>
                </a:gridCol>
              </a:tblGrid>
              <a:tr h="830450">
                <a:tc>
                  <a:txBody>
                    <a:bodyPr/>
                    <a:lstStyle/>
                    <a:p>
                      <a:pPr marL="0" marR="0" lvl="0" indent="0" algn="l" rtl="0">
                        <a:lnSpc>
                          <a:spcPct val="9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Title of the Article</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Authors and Year of Publication</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latin typeface="Lato"/>
                          <a:ea typeface="Lato"/>
                          <a:cs typeface="Lato"/>
                          <a:sym typeface="Lato"/>
                        </a:rPr>
                        <a:t>Highlights of Approaches Followed</a:t>
                      </a:r>
                      <a:endParaRPr sz="1400" b="1" u="none" strike="noStrike" cap="none">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b="1">
                          <a:latin typeface="Lato"/>
                          <a:ea typeface="Lato"/>
                          <a:cs typeface="Lato"/>
                          <a:sym typeface="Lato"/>
                        </a:rPr>
                        <a:t>Challenges to be Addressed</a:t>
                      </a: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002450">
                <a:tc>
                  <a:txBody>
                    <a:bodyPr/>
                    <a:lstStyle/>
                    <a:p>
                      <a:pPr marL="0" lvl="0" indent="0" algn="l" rtl="0">
                        <a:lnSpc>
                          <a:spcPct val="120000"/>
                        </a:lnSpc>
                        <a:spcBef>
                          <a:spcPts val="0"/>
                        </a:spcBef>
                        <a:spcAft>
                          <a:spcPts val="0"/>
                        </a:spcAft>
                        <a:buNone/>
                      </a:pPr>
                      <a:r>
                        <a:rPr lang="en-GB" b="1" u="sng">
                          <a:solidFill>
                            <a:schemeClr val="dk2"/>
                          </a:solidFill>
                          <a:highlight>
                            <a:schemeClr val="lt1"/>
                          </a:highlight>
                          <a:latin typeface="Lato"/>
                          <a:ea typeface="Lato"/>
                          <a:cs typeface="Lato"/>
                          <a:sym typeface="Lato"/>
                        </a:rPr>
                        <a:t>Feature selection strategies for drug sensitivity prediction</a:t>
                      </a:r>
                      <a:endParaRPr sz="2300" b="1">
                        <a:solidFill>
                          <a:srgbClr val="222222"/>
                        </a:solidFill>
                        <a:highlight>
                          <a:srgbClr val="FFFFFF"/>
                        </a:highlight>
                        <a:latin typeface="Roboto"/>
                        <a:ea typeface="Roboto"/>
                        <a:cs typeface="Roboto"/>
                        <a:sym typeface="Roboto"/>
                      </a:endParaRPr>
                    </a:p>
                    <a:p>
                      <a:pPr marL="0" marR="0" lvl="0" indent="0" algn="just" rtl="0">
                        <a:lnSpc>
                          <a:spcPct val="115000"/>
                        </a:lnSpc>
                        <a:spcBef>
                          <a:spcPts val="1200"/>
                        </a:spcBef>
                        <a:spcAft>
                          <a:spcPts val="0"/>
                        </a:spcAft>
                        <a:buClr>
                          <a:srgbClr val="000000"/>
                        </a:buClr>
                        <a:buSzPts val="1400"/>
                        <a:buFont typeface="Arial"/>
                        <a:buNone/>
                      </a:pPr>
                      <a:endParaRPr b="1" u="sng">
                        <a:solidFill>
                          <a:srgbClr val="333333"/>
                        </a:solidFill>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Authors: </a:t>
                      </a:r>
                      <a:r>
                        <a:rPr lang="en-GB" sz="1100" u="none" strike="noStrike" cap="none">
                          <a:solidFill>
                            <a:srgbClr val="333333"/>
                          </a:solidFill>
                          <a:highlight>
                            <a:schemeClr val="lt1"/>
                          </a:highlight>
                          <a:latin typeface="Lato"/>
                          <a:ea typeface="Lato"/>
                          <a:cs typeface="Lato"/>
                          <a:sym typeface="Lato"/>
                        </a:rPr>
                        <a:t>Koras, K., Juraeva, D., Kreis, J., Mazur, J., Staub, E., Szczurek, E</a:t>
                      </a: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endParaRPr sz="1100" u="none" strike="noStrike" cap="none">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Clr>
                          <a:srgbClr val="000000"/>
                        </a:buClr>
                        <a:buSzPts val="1100"/>
                        <a:buFont typeface="Arial"/>
                        <a:buNone/>
                      </a:pPr>
                      <a:r>
                        <a:rPr lang="en-GB" sz="1100" b="1" u="none" strike="noStrike" cap="none">
                          <a:solidFill>
                            <a:srgbClr val="333333"/>
                          </a:solidFill>
                          <a:highlight>
                            <a:schemeClr val="lt1"/>
                          </a:highlight>
                          <a:latin typeface="Lato"/>
                          <a:ea typeface="Lato"/>
                          <a:cs typeface="Lato"/>
                          <a:sym typeface="Lato"/>
                        </a:rPr>
                        <a:t>Publisher: </a:t>
                      </a:r>
                      <a:r>
                        <a:rPr lang="en-GB" sz="1100">
                          <a:solidFill>
                            <a:srgbClr val="333333"/>
                          </a:solidFill>
                          <a:highlight>
                            <a:schemeClr val="lt1"/>
                          </a:highlight>
                          <a:latin typeface="Lato"/>
                          <a:ea typeface="Lato"/>
                          <a:cs typeface="Lato"/>
                          <a:sym typeface="Lato"/>
                        </a:rPr>
                        <a:t>Scientific Reports, 10(1), 9377.</a:t>
                      </a:r>
                      <a:endParaRPr sz="1200" u="none" strike="noStrike" cap="none">
                        <a:solidFill>
                          <a:srgbClr val="222222"/>
                        </a:solidFill>
                        <a:highlight>
                          <a:srgbClr val="FFFFFF"/>
                        </a:highlight>
                      </a:endParaRPr>
                    </a:p>
                  </a:txBody>
                  <a:tcPr marL="91425" marR="91425" marT="91425" marB="91425"/>
                </a:tc>
                <a:tc>
                  <a:txBody>
                    <a:bodyPr/>
                    <a:lstStyle/>
                    <a:p>
                      <a:pPr marL="269999" lvl="0" indent="-211749" algn="l" rtl="0">
                        <a:spcBef>
                          <a:spcPts val="0"/>
                        </a:spcBef>
                        <a:spcAft>
                          <a:spcPts val="0"/>
                        </a:spcAft>
                        <a:buSzPts val="500"/>
                        <a:buFont typeface="Lato"/>
                        <a:buChar char="●"/>
                      </a:pPr>
                      <a:r>
                        <a:rPr lang="en-GB" sz="1100">
                          <a:latin typeface="Lato"/>
                          <a:ea typeface="Lato"/>
                          <a:cs typeface="Lato"/>
                          <a:sym typeface="Lato"/>
                        </a:rPr>
                        <a:t>Domain‑based features excelled for 23 drugs, while transcriptomic signatures boosted accuracy for 60 (e.g., Dabrafenib).</a:t>
                      </a:r>
                      <a:br>
                        <a:rPr lang="en-GB" sz="1100">
                          <a:latin typeface="Lato"/>
                          <a:ea typeface="Lato"/>
                          <a:cs typeface="Lato"/>
                          <a:sym typeface="Lato"/>
                        </a:rPr>
                      </a:br>
                      <a:endParaRPr sz="1100">
                        <a:latin typeface="Lato"/>
                        <a:ea typeface="Lato"/>
                        <a:cs typeface="Lato"/>
                        <a:sym typeface="Lato"/>
                      </a:endParaRPr>
                    </a:p>
                    <a:p>
                      <a:pPr marL="269999" lvl="0" indent="-211749" algn="l" rtl="0">
                        <a:spcBef>
                          <a:spcPts val="0"/>
                        </a:spcBef>
                        <a:spcAft>
                          <a:spcPts val="0"/>
                        </a:spcAft>
                        <a:buSzPts val="500"/>
                        <a:buFont typeface="Lato"/>
                        <a:buChar char="●"/>
                      </a:pPr>
                      <a:r>
                        <a:rPr lang="en-GB" sz="1100">
                          <a:latin typeface="Lato"/>
                          <a:ea typeface="Lato"/>
                          <a:cs typeface="Lato"/>
                          <a:sym typeface="Lato"/>
                        </a:rPr>
                        <a:t>Linifanib led with r = 0.75 among 2,484 models, and even minimal drug‐feature subsets were highly predictive.</a:t>
                      </a:r>
                      <a:endParaRPr sz="1100">
                        <a:latin typeface="Lato"/>
                        <a:ea typeface="Lato"/>
                        <a:cs typeface="Lato"/>
                        <a:sym typeface="Lato"/>
                      </a:endParaRPr>
                    </a:p>
                    <a:p>
                      <a:pPr marL="269999" marR="0" lvl="0" indent="0" algn="l" rtl="0">
                        <a:lnSpc>
                          <a:spcPct val="100000"/>
                        </a:lnSpc>
                        <a:spcBef>
                          <a:spcPts val="0"/>
                        </a:spcBef>
                        <a:spcAft>
                          <a:spcPts val="0"/>
                        </a:spcAft>
                        <a:buNone/>
                      </a:pPr>
                      <a:endParaRPr sz="1100">
                        <a:latin typeface="Lato"/>
                        <a:ea typeface="Lato"/>
                        <a:cs typeface="Lato"/>
                        <a:sym typeface="Lato"/>
                      </a:endParaRPr>
                    </a:p>
                  </a:txBody>
                  <a:tcPr marL="180000" marR="91425" marT="91425" marB="91425"/>
                </a:tc>
                <a:tc>
                  <a:txBody>
                    <a:bodyPr/>
                    <a:lstStyle/>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Drug data often contains thousands of molecular or genomic features; selecting the most relevant ones is critical to avoid overfitting and improve accuracy.</a:t>
                      </a:r>
                      <a:br>
                        <a:rPr lang="en-GB" sz="1100">
                          <a:latin typeface="Lato"/>
                          <a:ea typeface="Lato"/>
                          <a:cs typeface="Lato"/>
                          <a:sym typeface="Lato"/>
                        </a:rPr>
                      </a:br>
                      <a:endParaRPr sz="1100">
                        <a:latin typeface="Lato"/>
                        <a:ea typeface="Lato"/>
                        <a:cs typeface="Lato"/>
                        <a:sym typeface="Lato"/>
                      </a:endParaRPr>
                    </a:p>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Drug sensitivity and ADMET properties depend on complex, partially unknown biological mechanisms, making prediction inherently difficult.</a:t>
                      </a:r>
                      <a:endParaRPr sz="11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1742000">
                <a:tc>
                  <a:txBody>
                    <a:bodyPr/>
                    <a:lstStyle/>
                    <a:p>
                      <a:pPr marL="0" lvl="0" indent="0" algn="l" rtl="0">
                        <a:lnSpc>
                          <a:spcPct val="140000"/>
                        </a:lnSpc>
                        <a:spcBef>
                          <a:spcPts val="0"/>
                        </a:spcBef>
                        <a:spcAft>
                          <a:spcPts val="0"/>
                        </a:spcAft>
                        <a:buNone/>
                      </a:pPr>
                      <a:r>
                        <a:rPr lang="en-GB" b="1" u="sng">
                          <a:solidFill>
                            <a:schemeClr val="dk2"/>
                          </a:solidFill>
                          <a:highlight>
                            <a:schemeClr val="lt1"/>
                          </a:highlight>
                          <a:latin typeface="Lato"/>
                          <a:ea typeface="Lato"/>
                          <a:cs typeface="Lato"/>
                          <a:sym typeface="Lato"/>
                        </a:rPr>
                        <a:t>An Informatics-based Approach to Identify Key Pharmacological Components in Drug-Drug Interactions</a:t>
                      </a:r>
                      <a:endParaRPr sz="2300" b="1">
                        <a:solidFill>
                          <a:srgbClr val="212121"/>
                        </a:solidFill>
                        <a:highlight>
                          <a:srgbClr val="FFFFFF"/>
                        </a:highlight>
                        <a:latin typeface="Merriweather"/>
                        <a:ea typeface="Merriweather"/>
                        <a:cs typeface="Merriweather"/>
                        <a:sym typeface="Merriweather"/>
                      </a:endParaRPr>
                    </a:p>
                    <a:p>
                      <a:pPr marL="0" lvl="0" indent="0" algn="l" rtl="0">
                        <a:lnSpc>
                          <a:spcPct val="120000"/>
                        </a:lnSpc>
                        <a:spcBef>
                          <a:spcPts val="600"/>
                        </a:spcBef>
                        <a:spcAft>
                          <a:spcPts val="0"/>
                        </a:spcAft>
                        <a:buNone/>
                      </a:pPr>
                      <a:endParaRPr b="1" u="sng">
                        <a:solidFill>
                          <a:schemeClr val="dk2"/>
                        </a:solidFill>
                        <a:highlight>
                          <a:schemeClr val="lt1"/>
                        </a:highlight>
                        <a:latin typeface="Lato"/>
                        <a:ea typeface="Lato"/>
                        <a:cs typeface="Lato"/>
                        <a:sym typeface="Lato"/>
                      </a:endParaRPr>
                    </a:p>
                  </a:txBody>
                  <a:tcPr marL="91425" marR="91425" marT="91425" marB="91425"/>
                </a:tc>
                <a:tc>
                  <a:txBody>
                    <a:bodyPr/>
                    <a:lstStyle/>
                    <a:p>
                      <a:pPr marL="0" marR="0" lvl="0" indent="0" algn="l" rtl="0">
                        <a:lnSpc>
                          <a:spcPct val="115000"/>
                        </a:lnSpc>
                        <a:spcBef>
                          <a:spcPts val="0"/>
                        </a:spcBef>
                        <a:spcAft>
                          <a:spcPts val="0"/>
                        </a:spcAft>
                        <a:buNone/>
                      </a:pPr>
                      <a:r>
                        <a:rPr lang="en-GB" sz="1100" b="1">
                          <a:solidFill>
                            <a:srgbClr val="333333"/>
                          </a:solidFill>
                          <a:highlight>
                            <a:schemeClr val="lt1"/>
                          </a:highlight>
                          <a:latin typeface="Lato"/>
                          <a:ea typeface="Lato"/>
                          <a:cs typeface="Lato"/>
                          <a:sym typeface="Lato"/>
                        </a:rPr>
                        <a:t>Authors:</a:t>
                      </a:r>
                      <a:r>
                        <a:rPr lang="en-GB" sz="1100">
                          <a:solidFill>
                            <a:srgbClr val="333333"/>
                          </a:solidFill>
                          <a:highlight>
                            <a:schemeClr val="lt1"/>
                          </a:highlight>
                          <a:latin typeface="Lato"/>
                          <a:ea typeface="Lato"/>
                          <a:cs typeface="Lato"/>
                          <a:sym typeface="Lato"/>
                        </a:rPr>
                        <a:t>  Deng, J., Wang, F. (2020)</a:t>
                      </a:r>
                      <a:endParaRPr sz="1100">
                        <a:solidFill>
                          <a:srgbClr val="333333"/>
                        </a:solidFill>
                        <a:highlight>
                          <a:schemeClr val="lt1"/>
                        </a:highlight>
                        <a:latin typeface="Lato"/>
                        <a:ea typeface="Lato"/>
                        <a:cs typeface="Lato"/>
                        <a:sym typeface="Lato"/>
                      </a:endParaRPr>
                    </a:p>
                    <a:p>
                      <a:pPr marL="0" marR="0" lvl="0" indent="0" algn="l" rtl="0">
                        <a:lnSpc>
                          <a:spcPct val="115000"/>
                        </a:lnSpc>
                        <a:spcBef>
                          <a:spcPts val="0"/>
                        </a:spcBef>
                        <a:spcAft>
                          <a:spcPts val="0"/>
                        </a:spcAft>
                        <a:buNone/>
                      </a:pPr>
                      <a:endParaRPr sz="1100" b="1">
                        <a:solidFill>
                          <a:srgbClr val="333333"/>
                        </a:solidFill>
                        <a:highlight>
                          <a:schemeClr val="lt1"/>
                        </a:highlight>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GB" sz="1100" b="1">
                          <a:solidFill>
                            <a:srgbClr val="333333"/>
                          </a:solidFill>
                          <a:highlight>
                            <a:schemeClr val="lt1"/>
                          </a:highlight>
                          <a:latin typeface="Lato"/>
                          <a:ea typeface="Lato"/>
                          <a:cs typeface="Lato"/>
                          <a:sym typeface="Lato"/>
                        </a:rPr>
                        <a:t>Publisher: </a:t>
                      </a:r>
                      <a:r>
                        <a:rPr lang="en-GB" sz="1100">
                          <a:solidFill>
                            <a:srgbClr val="333333"/>
                          </a:solidFill>
                          <a:highlight>
                            <a:schemeClr val="lt1"/>
                          </a:highlight>
                          <a:latin typeface="Lato"/>
                          <a:ea typeface="Lato"/>
                          <a:cs typeface="Lato"/>
                          <a:sym typeface="Lato"/>
                        </a:rPr>
                        <a:t>Pubmed,AMIA Jt Summits Transl Sci Proc, 2020 May</a:t>
                      </a:r>
                      <a:endParaRPr sz="1100">
                        <a:solidFill>
                          <a:srgbClr val="333333"/>
                        </a:solidFill>
                        <a:highlight>
                          <a:schemeClr val="lt1"/>
                        </a:highlight>
                        <a:latin typeface="Lato"/>
                        <a:ea typeface="Lato"/>
                        <a:cs typeface="Lato"/>
                        <a:sym typeface="Lato"/>
                      </a:endParaRPr>
                    </a:p>
                  </a:txBody>
                  <a:tcPr marL="91425" marR="91425" marT="91425" marB="91425"/>
                </a:tc>
                <a:tc>
                  <a:txBody>
                    <a:bodyPr/>
                    <a:lstStyle/>
                    <a:p>
                      <a:pPr marL="360000" marR="0" lvl="0" indent="-308100" algn="l" rtl="0">
                        <a:lnSpc>
                          <a:spcPct val="100000"/>
                        </a:lnSpc>
                        <a:spcBef>
                          <a:spcPts val="0"/>
                        </a:spcBef>
                        <a:spcAft>
                          <a:spcPts val="0"/>
                        </a:spcAft>
                        <a:buSzPts val="600"/>
                        <a:buFont typeface="Lato"/>
                        <a:buChar char="●"/>
                      </a:pPr>
                      <a:r>
                        <a:rPr lang="en-GB" sz="1100">
                          <a:latin typeface="Lato"/>
                          <a:ea typeface="Lato"/>
                          <a:cs typeface="Lato"/>
                          <a:sym typeface="Lato"/>
                        </a:rPr>
                        <a:t>Utilizes a comprehensive and high-quality DDI dataset, enhancing reliability and coverage.</a:t>
                      </a:r>
                      <a:endParaRPr sz="1100">
                        <a:latin typeface="Lato"/>
                        <a:ea typeface="Lato"/>
                        <a:cs typeface="Lato"/>
                        <a:sym typeface="Lato"/>
                      </a:endParaRPr>
                    </a:p>
                    <a:p>
                      <a:pPr marL="457200" marR="0" lvl="0" indent="0" algn="l" rtl="0">
                        <a:lnSpc>
                          <a:spcPct val="100000"/>
                        </a:lnSpc>
                        <a:spcBef>
                          <a:spcPts val="0"/>
                        </a:spcBef>
                        <a:spcAft>
                          <a:spcPts val="0"/>
                        </a:spcAft>
                        <a:buNone/>
                      </a:pPr>
                      <a:endParaRPr sz="1100">
                        <a:latin typeface="Lato"/>
                        <a:ea typeface="Lato"/>
                        <a:cs typeface="Lato"/>
                        <a:sym typeface="Lato"/>
                      </a:endParaRPr>
                    </a:p>
                    <a:p>
                      <a:pPr marL="360000" marR="0" lvl="0" indent="-308100" algn="l" rtl="0">
                        <a:lnSpc>
                          <a:spcPct val="100000"/>
                        </a:lnSpc>
                        <a:spcBef>
                          <a:spcPts val="0"/>
                        </a:spcBef>
                        <a:spcAft>
                          <a:spcPts val="0"/>
                        </a:spcAft>
                        <a:buSzPts val="600"/>
                        <a:buFont typeface="Lato"/>
                        <a:buChar char="●"/>
                      </a:pPr>
                      <a:r>
                        <a:rPr lang="en-GB" sz="1100">
                          <a:latin typeface="Lato"/>
                          <a:ea typeface="Lato"/>
                          <a:cs typeface="Lato"/>
                          <a:sym typeface="Lato"/>
                        </a:rPr>
                        <a:t>A transparent and interpretable model is used to classify interactions and assess feature importance.</a:t>
                      </a:r>
                      <a:br>
                        <a:rPr lang="en-GB" sz="1100">
                          <a:latin typeface="Lato"/>
                          <a:ea typeface="Lato"/>
                          <a:cs typeface="Lato"/>
                          <a:sym typeface="Lato"/>
                        </a:rPr>
                      </a:br>
                      <a:endParaRPr sz="1100">
                        <a:latin typeface="Lato"/>
                        <a:ea typeface="Lato"/>
                        <a:cs typeface="Lato"/>
                        <a:sym typeface="Lato"/>
                      </a:endParaRPr>
                    </a:p>
                    <a:p>
                      <a:pPr marL="0" marR="0" lvl="0" indent="0" algn="l" rtl="0">
                        <a:lnSpc>
                          <a:spcPct val="100000"/>
                        </a:lnSpc>
                        <a:spcBef>
                          <a:spcPts val="0"/>
                        </a:spcBef>
                        <a:spcAft>
                          <a:spcPts val="0"/>
                        </a:spcAft>
                        <a:buNone/>
                      </a:pPr>
                      <a:endParaRPr sz="1100">
                        <a:latin typeface="Lato"/>
                        <a:ea typeface="Lato"/>
                        <a:cs typeface="Lato"/>
                        <a:sym typeface="Lato"/>
                      </a:endParaRPr>
                    </a:p>
                  </a:txBody>
                  <a:tcPr marL="91425" marR="91425" marT="91425" marB="91425"/>
                </a:tc>
                <a:tc>
                  <a:txBody>
                    <a:bodyPr/>
                    <a:lstStyle/>
                    <a:p>
                      <a:pPr marL="179999" marR="0" lvl="0" indent="-128099" algn="l" rtl="0">
                        <a:lnSpc>
                          <a:spcPct val="100000"/>
                        </a:lnSpc>
                        <a:spcBef>
                          <a:spcPts val="0"/>
                        </a:spcBef>
                        <a:spcAft>
                          <a:spcPts val="0"/>
                        </a:spcAft>
                        <a:buSzPts val="600"/>
                        <a:buFont typeface="Lato"/>
                        <a:buChar char="●"/>
                      </a:pPr>
                      <a:r>
                        <a:rPr lang="en-GB" sz="1100">
                          <a:latin typeface="Lato"/>
                          <a:ea typeface="Lato"/>
                          <a:cs typeface="Lato"/>
                          <a:sym typeface="Lato"/>
                        </a:rPr>
                        <a:t>Linear Model Constraint:</a:t>
                      </a:r>
                      <a:br>
                        <a:rPr lang="en-GB" sz="1100">
                          <a:latin typeface="Lato"/>
                          <a:ea typeface="Lato"/>
                          <a:cs typeface="Lato"/>
                          <a:sym typeface="Lato"/>
                        </a:rPr>
                      </a:br>
                      <a:r>
                        <a:rPr lang="en-GB" sz="1100">
                          <a:latin typeface="Lato"/>
                          <a:ea typeface="Lato"/>
                          <a:cs typeface="Lato"/>
                          <a:sym typeface="Lato"/>
                        </a:rPr>
                        <a:t>Logistic regression may fail to capture complex, nonlinear relationships present in DDIs.</a:t>
                      </a:r>
                      <a:br>
                        <a:rPr lang="en-GB" sz="1100">
                          <a:latin typeface="Lato"/>
                          <a:ea typeface="Lato"/>
                          <a:cs typeface="Lato"/>
                          <a:sym typeface="Lato"/>
                        </a:rPr>
                      </a:br>
                      <a:endParaRPr sz="1100">
                        <a:latin typeface="Lato"/>
                        <a:ea typeface="Lato"/>
                        <a:cs typeface="Lato"/>
                        <a:sym typeface="Lato"/>
                      </a:endParaRPr>
                    </a:p>
                    <a:p>
                      <a:pPr marL="0" marR="0" lvl="0" indent="0" algn="l" rtl="0">
                        <a:lnSpc>
                          <a:spcPct val="100000"/>
                        </a:lnSpc>
                        <a:spcBef>
                          <a:spcPts val="0"/>
                        </a:spcBef>
                        <a:spcAft>
                          <a:spcPts val="0"/>
                        </a:spcAft>
                        <a:buNone/>
                      </a:pPr>
                      <a:br>
                        <a:rPr lang="en-GB" sz="1100">
                          <a:latin typeface="Lato"/>
                          <a:ea typeface="Lato"/>
                          <a:cs typeface="Lato"/>
                          <a:sym typeface="Lato"/>
                        </a:rPr>
                      </a:br>
                      <a:endParaRPr sz="1100">
                        <a:latin typeface="Lato"/>
                        <a:ea typeface="Lato"/>
                        <a:cs typeface="Lato"/>
                        <a:sym typeface="Lato"/>
                      </a:endParaRPr>
                    </a:p>
                    <a:p>
                      <a:pPr marL="0" marR="0" lvl="0" indent="0" algn="l" rtl="0">
                        <a:lnSpc>
                          <a:spcPct val="100000"/>
                        </a:lnSpc>
                        <a:spcBef>
                          <a:spcPts val="0"/>
                        </a:spcBef>
                        <a:spcAft>
                          <a:spcPts val="0"/>
                        </a:spcAft>
                        <a:buNone/>
                      </a:pPr>
                      <a:endParaRPr sz="11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sp>
        <p:nvSpPr>
          <p:cNvPr id="125" name="Google Shape;125;p19"/>
          <p:cNvSpPr/>
          <p:nvPr/>
        </p:nvSpPr>
        <p:spPr>
          <a:xfrm>
            <a:off x="819100" y="1210075"/>
            <a:ext cx="988200" cy="333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241175" y="0"/>
            <a:ext cx="76884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latin typeface="Lato"/>
                <a:ea typeface="Lato"/>
                <a:cs typeface="Lato"/>
                <a:sym typeface="Lato"/>
              </a:rPr>
              <a:t>LITERATURE SURVEY SUMMARY</a:t>
            </a:r>
            <a:endParaRPr sz="1600">
              <a:latin typeface="Lato"/>
              <a:ea typeface="Lato"/>
              <a:cs typeface="Lato"/>
              <a:sym typeface="Lato"/>
            </a:endParaRPr>
          </a:p>
        </p:txBody>
      </p:sp>
      <p:sp>
        <p:nvSpPr>
          <p:cNvPr id="131" name="Google Shape;131;p20"/>
          <p:cNvSpPr txBox="1"/>
          <p:nvPr/>
        </p:nvSpPr>
        <p:spPr>
          <a:xfrm>
            <a:off x="295925" y="1378650"/>
            <a:ext cx="8713500" cy="3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32" name="Google Shape;132;p20"/>
          <p:cNvSpPr txBox="1"/>
          <p:nvPr/>
        </p:nvSpPr>
        <p:spPr>
          <a:xfrm>
            <a:off x="0" y="535200"/>
            <a:ext cx="9144000" cy="451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100" b="1"/>
          </a:p>
          <a:p>
            <a:pPr marL="0" lvl="0" indent="0" algn="l" rtl="0">
              <a:spcBef>
                <a:spcPts val="1200"/>
              </a:spcBef>
              <a:spcAft>
                <a:spcPts val="0"/>
              </a:spcAft>
              <a:buNone/>
            </a:pPr>
            <a:endParaRPr sz="1300">
              <a:solidFill>
                <a:schemeClr val="accent1"/>
              </a:solidFill>
              <a:latin typeface="Lato"/>
              <a:ea typeface="Lato"/>
              <a:cs typeface="Lato"/>
              <a:sym typeface="Lato"/>
            </a:endParaRPr>
          </a:p>
        </p:txBody>
      </p:sp>
      <p:sp>
        <p:nvSpPr>
          <p:cNvPr id="133" name="Google Shape;133;p20"/>
          <p:cNvSpPr/>
          <p:nvPr/>
        </p:nvSpPr>
        <p:spPr>
          <a:xfrm>
            <a:off x="765675" y="1068725"/>
            <a:ext cx="845400" cy="216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2"/>
              </a:highlight>
              <a:latin typeface="Lato"/>
              <a:ea typeface="Lato"/>
              <a:cs typeface="Lato"/>
              <a:sym typeface="Lato"/>
            </a:endParaRPr>
          </a:p>
        </p:txBody>
      </p:sp>
      <p:sp>
        <p:nvSpPr>
          <p:cNvPr id="134" name="Google Shape;134;p20"/>
          <p:cNvSpPr txBox="1"/>
          <p:nvPr/>
        </p:nvSpPr>
        <p:spPr>
          <a:xfrm>
            <a:off x="918325" y="1162650"/>
            <a:ext cx="774900" cy="2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35" name="Google Shape;135;p20"/>
          <p:cNvSpPr txBox="1"/>
          <p:nvPr/>
        </p:nvSpPr>
        <p:spPr>
          <a:xfrm>
            <a:off x="941800" y="1096800"/>
            <a:ext cx="774900" cy="2160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1200"/>
              </a:spcBef>
              <a:spcAft>
                <a:spcPts val="1200"/>
              </a:spcAft>
              <a:buNone/>
            </a:pPr>
            <a:r>
              <a:rPr lang="en-GB" sz="1100"/>
              <a:t>’</a:t>
            </a:r>
            <a:endParaRPr sz="1300">
              <a:solidFill>
                <a:schemeClr val="accent1"/>
              </a:solidFill>
              <a:latin typeface="Lato"/>
              <a:ea typeface="Lato"/>
              <a:cs typeface="Lato"/>
              <a:sym typeface="Lato"/>
            </a:endParaRPr>
          </a:p>
        </p:txBody>
      </p:sp>
      <p:sp>
        <p:nvSpPr>
          <p:cNvPr id="136" name="Google Shape;136;p20"/>
          <p:cNvSpPr txBox="1"/>
          <p:nvPr/>
        </p:nvSpPr>
        <p:spPr>
          <a:xfrm>
            <a:off x="977025" y="1143775"/>
            <a:ext cx="6342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37" name="Google Shape;137;p20"/>
          <p:cNvSpPr txBox="1"/>
          <p:nvPr/>
        </p:nvSpPr>
        <p:spPr>
          <a:xfrm>
            <a:off x="1035750" y="1061575"/>
            <a:ext cx="5507400" cy="2511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1200"/>
              </a:spcBef>
              <a:spcAft>
                <a:spcPts val="0"/>
              </a:spcAft>
              <a:buNone/>
            </a:pPr>
            <a:endParaRPr sz="1300">
              <a:solidFill>
                <a:schemeClr val="accent1"/>
              </a:solidFill>
              <a:latin typeface="Lato"/>
              <a:ea typeface="Lato"/>
              <a:cs typeface="Lato"/>
              <a:sym typeface="Lato"/>
            </a:endParaRPr>
          </a:p>
          <a:p>
            <a:pPr marL="0" lvl="0" indent="0" algn="l" rtl="0">
              <a:spcBef>
                <a:spcPts val="1200"/>
              </a:spcBef>
              <a:spcAft>
                <a:spcPts val="0"/>
              </a:spcAft>
              <a:buNone/>
            </a:pPr>
            <a:endParaRPr sz="1300">
              <a:solidFill>
                <a:schemeClr val="accent1"/>
              </a:solidFill>
              <a:latin typeface="Lato"/>
              <a:ea typeface="Lato"/>
              <a:cs typeface="Lato"/>
              <a:sym typeface="Lato"/>
            </a:endParaRPr>
          </a:p>
        </p:txBody>
      </p:sp>
      <p:sp>
        <p:nvSpPr>
          <p:cNvPr id="138" name="Google Shape;138;p20"/>
          <p:cNvSpPr txBox="1"/>
          <p:nvPr/>
        </p:nvSpPr>
        <p:spPr>
          <a:xfrm>
            <a:off x="0" y="467250"/>
            <a:ext cx="8971800" cy="4676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sz="1100" b="1"/>
              <a:t>Quantum &amp; Hybrid Models</a:t>
            </a:r>
            <a:endParaRPr sz="1100" b="1"/>
          </a:p>
          <a:p>
            <a:pPr marL="457200" lvl="0" indent="0" algn="l" rtl="0">
              <a:spcBef>
                <a:spcPts val="0"/>
              </a:spcBef>
              <a:spcAft>
                <a:spcPts val="0"/>
              </a:spcAft>
              <a:buNone/>
            </a:pPr>
            <a:br>
              <a:rPr lang="en-GB" sz="1100" b="1"/>
            </a:br>
            <a:r>
              <a:rPr lang="en-GB" sz="1100"/>
              <a:t>QCNNs enhance image classification but face scaling issues (IEEE, 2024).</a:t>
            </a:r>
            <a:endParaRPr sz="1100"/>
          </a:p>
          <a:p>
            <a:pPr marL="457200" lvl="0" indent="0" algn="l" rtl="0">
              <a:spcBef>
                <a:spcPts val="0"/>
              </a:spcBef>
              <a:spcAft>
                <a:spcPts val="0"/>
              </a:spcAft>
              <a:buNone/>
            </a:pPr>
            <a:br>
              <a:rPr lang="en-GB" sz="1100"/>
            </a:br>
            <a:r>
              <a:rPr lang="en-GB" sz="1100"/>
              <a:t>Hybrid models improve training speed and generalization in binding prediction (MDPI, 2024).</a:t>
            </a:r>
            <a:endParaRPr sz="1100"/>
          </a:p>
          <a:p>
            <a:pPr marL="457200" lvl="0" indent="0" algn="l" rtl="0">
              <a:spcBef>
                <a:spcPts val="0"/>
              </a:spcBef>
              <a:spcAft>
                <a:spcPts val="0"/>
              </a:spcAft>
              <a:buNone/>
            </a:pPr>
            <a:br>
              <a:rPr lang="en-GB" sz="1100"/>
            </a:br>
            <a:endParaRPr sz="1100"/>
          </a:p>
          <a:p>
            <a:pPr marL="457200" lvl="0" indent="-298450" algn="l" rtl="0">
              <a:lnSpc>
                <a:spcPct val="115000"/>
              </a:lnSpc>
              <a:spcBef>
                <a:spcPts val="0"/>
              </a:spcBef>
              <a:spcAft>
                <a:spcPts val="0"/>
              </a:spcAft>
              <a:buSzPts val="1100"/>
              <a:buChar char="●"/>
            </a:pPr>
            <a:r>
              <a:rPr lang="en-GB" sz="1100" b="1"/>
              <a:t>Drug Evaluation</a:t>
            </a:r>
            <a:endParaRPr sz="1100" b="1"/>
          </a:p>
          <a:p>
            <a:pPr marL="457200" lvl="0" indent="0" algn="l" rtl="0">
              <a:lnSpc>
                <a:spcPct val="115000"/>
              </a:lnSpc>
              <a:spcBef>
                <a:spcPts val="0"/>
              </a:spcBef>
              <a:spcAft>
                <a:spcPts val="0"/>
              </a:spcAft>
              <a:buNone/>
            </a:pPr>
            <a:br>
              <a:rPr lang="en-GB" sz="1100" b="1"/>
            </a:br>
            <a:r>
              <a:rPr lang="en-GB" sz="1100"/>
              <a:t>ADMETboost achieves high accuracy using diverse descriptors (Springer, 2022).</a:t>
            </a:r>
            <a:endParaRPr sz="1100"/>
          </a:p>
          <a:p>
            <a:pPr marL="457200" lvl="0" indent="0" algn="l" rtl="0">
              <a:lnSpc>
                <a:spcPct val="115000"/>
              </a:lnSpc>
              <a:spcBef>
                <a:spcPts val="0"/>
              </a:spcBef>
              <a:spcAft>
                <a:spcPts val="0"/>
              </a:spcAft>
              <a:buNone/>
            </a:pPr>
            <a:br>
              <a:rPr lang="en-GB" sz="1100"/>
            </a:br>
            <a:r>
              <a:rPr lang="en-GB" sz="1100"/>
              <a:t>Feature selection is critical in drug sensitivity models (Sci. Reports, 2020).</a:t>
            </a:r>
            <a:br>
              <a:rPr lang="en-GB" sz="1100"/>
            </a:br>
            <a:endParaRPr sz="1100"/>
          </a:p>
          <a:p>
            <a:pPr marL="457200" lvl="0" indent="-298450" algn="l" rtl="0">
              <a:lnSpc>
                <a:spcPct val="115000"/>
              </a:lnSpc>
              <a:spcBef>
                <a:spcPts val="0"/>
              </a:spcBef>
              <a:spcAft>
                <a:spcPts val="0"/>
              </a:spcAft>
              <a:buSzPts val="1100"/>
              <a:buChar char="●"/>
            </a:pPr>
            <a:r>
              <a:rPr lang="en-GB" sz="1100" b="1"/>
              <a:t>Decision Tools</a:t>
            </a:r>
            <a:endParaRPr sz="1100" b="1"/>
          </a:p>
          <a:p>
            <a:pPr marL="457200" lvl="0" indent="0" algn="l" rtl="0">
              <a:lnSpc>
                <a:spcPct val="115000"/>
              </a:lnSpc>
              <a:spcBef>
                <a:spcPts val="0"/>
              </a:spcBef>
              <a:spcAft>
                <a:spcPts val="0"/>
              </a:spcAft>
              <a:buNone/>
            </a:pPr>
            <a:br>
              <a:rPr lang="en-GB" sz="1100" b="1"/>
            </a:br>
            <a:r>
              <a:rPr lang="en-GB" sz="1100"/>
              <a:t>MCDA supports orphan drug assessment with 10 criteria (PubMed, 2024).</a:t>
            </a:r>
            <a:endParaRPr sz="1100"/>
          </a:p>
          <a:p>
            <a:pPr marL="457200" lvl="0" indent="0" algn="l" rtl="0">
              <a:lnSpc>
                <a:spcPct val="115000"/>
              </a:lnSpc>
              <a:spcBef>
                <a:spcPts val="0"/>
              </a:spcBef>
              <a:spcAft>
                <a:spcPts val="0"/>
              </a:spcAft>
              <a:buNone/>
            </a:pPr>
            <a:br>
              <a:rPr lang="en-GB" sz="1100"/>
            </a:br>
            <a:r>
              <a:rPr lang="en-GB" sz="1100"/>
              <a:t>TOPSIS + ML/quantum aids drug ranking (PubMed, 2021).</a:t>
            </a:r>
            <a:br>
              <a:rPr lang="en-GB" sz="1100"/>
            </a:br>
            <a:endParaRPr sz="1100"/>
          </a:p>
          <a:p>
            <a:pPr marL="457200" lvl="0" indent="-298450" algn="l" rtl="0">
              <a:lnSpc>
                <a:spcPct val="115000"/>
              </a:lnSpc>
              <a:spcBef>
                <a:spcPts val="0"/>
              </a:spcBef>
              <a:spcAft>
                <a:spcPts val="0"/>
              </a:spcAft>
              <a:buSzPts val="1100"/>
              <a:buChar char="●"/>
            </a:pPr>
            <a:r>
              <a:rPr lang="en-GB" sz="1100" b="1"/>
              <a:t>ADR &amp; DDI Analysis</a:t>
            </a:r>
            <a:endParaRPr sz="1100" b="1"/>
          </a:p>
          <a:p>
            <a:pPr marL="457200" lvl="0" indent="0" algn="l" rtl="0">
              <a:lnSpc>
                <a:spcPct val="115000"/>
              </a:lnSpc>
              <a:spcBef>
                <a:spcPts val="0"/>
              </a:spcBef>
              <a:spcAft>
                <a:spcPts val="0"/>
              </a:spcAft>
              <a:buNone/>
            </a:pPr>
            <a:endParaRPr sz="1100" b="1"/>
          </a:p>
          <a:p>
            <a:pPr marL="457200" lvl="0" indent="0" algn="l" rtl="0">
              <a:lnSpc>
                <a:spcPct val="115000"/>
              </a:lnSpc>
              <a:spcBef>
                <a:spcPts val="0"/>
              </a:spcBef>
              <a:spcAft>
                <a:spcPts val="0"/>
              </a:spcAft>
              <a:buNone/>
            </a:pPr>
            <a:r>
              <a:rPr lang="en-GB" sz="1100"/>
              <a:t>ADR detection improved by database integration (Springer, 2024).</a:t>
            </a:r>
            <a:br>
              <a:rPr lang="en-GB" sz="1100"/>
            </a:br>
            <a:endParaRPr sz="1100"/>
          </a:p>
          <a:p>
            <a:pPr marL="457200" lvl="0" indent="0" algn="l" rtl="0">
              <a:lnSpc>
                <a:spcPct val="115000"/>
              </a:lnSpc>
              <a:spcBef>
                <a:spcPts val="0"/>
              </a:spcBef>
              <a:spcAft>
                <a:spcPts val="0"/>
              </a:spcAft>
              <a:buNone/>
            </a:pPr>
            <a:r>
              <a:rPr lang="en-GB" sz="1100"/>
              <a:t>DDI models are interpretable but may miss complex patterns (AMIA, 2020).</a:t>
            </a:r>
            <a:endParaRPr sz="1100"/>
          </a:p>
          <a:p>
            <a:pPr marL="0" lvl="0" indent="0" algn="l" rtl="0">
              <a:spcBef>
                <a:spcPts val="0"/>
              </a:spcBef>
              <a:spcAft>
                <a:spcPts val="0"/>
              </a:spcAft>
              <a:buNone/>
            </a:pPr>
            <a:endParaRPr sz="11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p:nvPr/>
        </p:nvSpPr>
        <p:spPr>
          <a:xfrm>
            <a:off x="141475" y="105600"/>
            <a:ext cx="42468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600" b="1" i="1" u="none" strike="noStrike" cap="none">
                <a:solidFill>
                  <a:srgbClr val="1A1A1A"/>
                </a:solidFill>
                <a:latin typeface="Lato"/>
                <a:ea typeface="Lato"/>
                <a:cs typeface="Lato"/>
                <a:sym typeface="Lato"/>
              </a:rPr>
              <a:t>ARCHITECTURE DIAGRAM </a:t>
            </a:r>
            <a:endParaRPr sz="1600" b="1" i="1" u="none" strike="noStrike" cap="none">
              <a:solidFill>
                <a:srgbClr val="1A1A1A"/>
              </a:solidFill>
              <a:latin typeface="Lato"/>
              <a:ea typeface="Lato"/>
              <a:cs typeface="Lato"/>
              <a:sym typeface="Lato"/>
            </a:endParaRPr>
          </a:p>
        </p:txBody>
      </p:sp>
      <p:cxnSp>
        <p:nvCxnSpPr>
          <p:cNvPr id="144" name="Google Shape;144;p21"/>
          <p:cNvCxnSpPr/>
          <p:nvPr/>
        </p:nvCxnSpPr>
        <p:spPr>
          <a:xfrm flipH="1">
            <a:off x="2844050" y="1979300"/>
            <a:ext cx="276900" cy="121500"/>
          </a:xfrm>
          <a:prstGeom prst="straightConnector1">
            <a:avLst/>
          </a:prstGeom>
          <a:noFill/>
          <a:ln w="9525" cap="flat" cmpd="sng">
            <a:solidFill>
              <a:schemeClr val="lt1"/>
            </a:solidFill>
            <a:prstDash val="solid"/>
            <a:round/>
            <a:headEnd type="none" w="sm" len="sm"/>
            <a:tailEnd type="triangle" w="med" len="med"/>
          </a:ln>
        </p:spPr>
      </p:cxnSp>
      <p:pic>
        <p:nvPicPr>
          <p:cNvPr id="145" name="Google Shape;145;p21" title="Phase 2_review 2.drawio.png"/>
          <p:cNvPicPr preferRelativeResize="0"/>
          <p:nvPr/>
        </p:nvPicPr>
        <p:blipFill>
          <a:blip r:embed="rId3">
            <a:alphaModFix/>
          </a:blip>
          <a:stretch>
            <a:fillRect/>
          </a:stretch>
        </p:blipFill>
        <p:spPr>
          <a:xfrm>
            <a:off x="552488" y="551325"/>
            <a:ext cx="8039025" cy="44993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5360</Words>
  <Application>Microsoft Office PowerPoint</Application>
  <PresentationFormat>On-screen Show (16:9)</PresentationFormat>
  <Paragraphs>651</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Lato</vt:lpstr>
      <vt:lpstr>Raleway</vt:lpstr>
      <vt:lpstr>Roboto Mono</vt:lpstr>
      <vt:lpstr>Roboto</vt:lpstr>
      <vt:lpstr>Merriweather</vt:lpstr>
      <vt:lpstr>Arial</vt:lpstr>
      <vt:lpstr>Times New Roman</vt:lpstr>
      <vt:lpstr>Streamline</vt:lpstr>
      <vt:lpstr>Quantum Enhanced Drug Ranking System for Comorbid Patients</vt:lpstr>
      <vt:lpstr>PowerPoint Presentation</vt:lpstr>
      <vt:lpstr>PowerPoint Presentation</vt:lpstr>
      <vt:lpstr>PowerPoint Presentation</vt:lpstr>
      <vt:lpstr>PowerPoint Presentation</vt:lpstr>
      <vt:lpstr>PowerPoint Presentation</vt:lpstr>
      <vt:lpstr>PowerPoint Presentation</vt:lpstr>
      <vt:lpstr>LITERATURE SURVEY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DETAILED DESIGN OF DOCKING RESULTS (Active Torsion Sites)</vt:lpstr>
      <vt:lpstr>Docking Actual Steps</vt:lpstr>
      <vt:lpstr>PowerPoint Presentation</vt:lpstr>
      <vt:lpstr>PowerPoint Presentation</vt:lpstr>
      <vt:lpstr>PowerPoint Presentation</vt:lpstr>
      <vt:lpstr>Input: Smile sequence Output: Docking results (Number of Active Torsions) Step 1: Protein Preparation Download Protein PDB File Retrieve PDB structure from RCSB PDB based on Protein ID. If not found, check AlphaFold or other sources. Save it as {protein_id}.pdb in the protein database folder. Prepare Protein for Docking Remove water molecules. Add missing hydrogens. Convert PDB → PDBQT using AutoDockTools. Save as {protein_id}.pdbqt in the docking folder. Step 2: Ligand Preparation Convert SMILES to 3D Ligand Structure Use RDKit to convert SMILES → PDB. Optimize 3D conformation using ETKDG algorithm. Save as ligand.pdb. Prepare Ligand for Docking Add hydrogens. Convert PDB → PDBQT using AutoDockTools. Save as ligand.pdbqt in the docking folder.  </vt:lpstr>
      <vt:lpstr>Step 3: Define Docking Grid Compute Binding Site Box Extract protein's active site coordinates. If binding site is unknown, compute bounding box based on the whole protein. Define docking grid center (x, y, z) and size (size_x, size_y, size_z). Step 4: Docking Execution Run AutoDock Vina Execute Vina with: Receptor PDBQT Ligand PDBQT Grid center &amp; size Exhaustiveness level Generate docked conformations in out.pdbqt. Step 5: Analyze Docking Results Extract Docking Scores Parse out.pdbqt to extract: Number of Active torsions</vt:lpstr>
      <vt:lpstr>Sample test case example to fetch Number of ACTIVE TORSIONS </vt:lpstr>
      <vt:lpstr>Sample test case example to fetch Number of ACTIVE TORSIONS </vt:lpstr>
      <vt:lpstr>PowerPoint Presentation</vt:lpstr>
      <vt:lpstr>PowerPoint Presentation</vt:lpstr>
      <vt:lpstr>PowerPoint Presentation</vt:lpstr>
      <vt:lpstr>PowerPoint Presentation</vt:lpstr>
      <vt:lpstr>PowerPoint Presentation</vt:lpstr>
      <vt:lpstr>PowerPoint Presentation</vt:lpstr>
      <vt:lpstr>Algorithm for DDI</vt:lpstr>
      <vt:lpstr>PowerPoint Presentation</vt:lpstr>
      <vt:lpstr>Sample test case of  DRUG-DRUG INTERACTION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PREETHAM VIJAYANDHRAN</cp:lastModifiedBy>
  <cp:revision>4</cp:revision>
  <dcterms:modified xsi:type="dcterms:W3CDTF">2025-05-05T17:53:29Z</dcterms:modified>
</cp:coreProperties>
</file>